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84" r:id="rId3"/>
    <p:sldId id="278" r:id="rId4"/>
    <p:sldId id="282" r:id="rId5"/>
    <p:sldId id="281" r:id="rId6"/>
    <p:sldId id="280" r:id="rId7"/>
    <p:sldId id="277" r:id="rId8"/>
    <p:sldId id="276" r:id="rId9"/>
    <p:sldId id="275" r:id="rId10"/>
    <p:sldId id="274" r:id="rId11"/>
    <p:sldId id="273" r:id="rId12"/>
    <p:sldId id="272" r:id="rId13"/>
    <p:sldId id="271" r:id="rId14"/>
    <p:sldId id="270" r:id="rId15"/>
    <p:sldId id="268" r:id="rId16"/>
    <p:sldId id="267" r:id="rId17"/>
    <p:sldId id="266" r:id="rId18"/>
    <p:sldId id="265" r:id="rId19"/>
    <p:sldId id="264" r:id="rId20"/>
    <p:sldId id="304" r:id="rId21"/>
    <p:sldId id="305"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lIns="0" tIns="0" rIns="0" bIns="0"/>
          <a:lstStyle>
            <a:lvl1pPr algn="ctr" fontAlgn="base">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44000"/>
          </a:blip>
          <a:stretch>
            <a:fillRect l="-9000" t="-15000" r="-9000" b="-1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256780" y="3263900"/>
            <a:ext cx="2812415" cy="92329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Rounded Rectangle 2"/>
          <p:cNvSpPr/>
          <p:nvPr/>
        </p:nvSpPr>
        <p:spPr>
          <a:xfrm>
            <a:off x="1548130" y="3571875"/>
            <a:ext cx="3385185" cy="36068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Rounded Rectangle 1"/>
          <p:cNvSpPr/>
          <p:nvPr/>
        </p:nvSpPr>
        <p:spPr>
          <a:xfrm>
            <a:off x="2950845" y="1099185"/>
            <a:ext cx="6038215" cy="1678305"/>
          </a:xfrm>
          <a:prstGeom prst="round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2781847" y="1199925"/>
            <a:ext cx="6301105" cy="1476375"/>
          </a:xfrm>
          <a:prstGeom prst="rect">
            <a:avLst/>
          </a:prstGeom>
          <a:solidFill>
            <a:schemeClr val="accent1"/>
          </a:solidFill>
        </p:spPr>
        <p:txBody>
          <a:bodyPr wrap="square" rtlCol="0">
            <a:spAutoFit/>
          </a:bodyPr>
          <a:lstStyle/>
          <a:p>
            <a:pPr algn="ctr"/>
            <a:r>
              <a:rPr lang="vi-VN" altLang="en-US" sz="30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BÁO CÁO CƠ SỞ NGÀNH</a:t>
            </a:r>
            <a:endParaRPr lang="vi-VN" altLang="en-US" sz="30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endParaRPr>
          </a:p>
          <a:p>
            <a:pPr algn="ctr"/>
            <a:r>
              <a:rPr lang="vi-VN" altLang="en-US" sz="30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ĐỂ TÀI: </a:t>
            </a:r>
            <a:r>
              <a:rPr lang="en-US" altLang="en-US" sz="30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THIẾT KẾ FRONT-END CHO WEBSITE GIỚI THIỆU </a:t>
            </a:r>
            <a:r>
              <a:rPr lang="en-US" altLang="en-US" sz="30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Đ</a:t>
            </a:r>
            <a:r>
              <a:rPr lang="en-US" altLang="en-US" sz="30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ỒNG HỒ CASIO</a:t>
            </a:r>
            <a:endParaRPr lang="en-US" altLang="en-US" sz="30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endParaRPr>
          </a:p>
        </p:txBody>
      </p:sp>
      <p:sp>
        <p:nvSpPr>
          <p:cNvPr id="7" name="Text Box 6"/>
          <p:cNvSpPr txBox="1"/>
          <p:nvPr/>
        </p:nvSpPr>
        <p:spPr>
          <a:xfrm>
            <a:off x="6809160" y="3244850"/>
            <a:ext cx="3694430" cy="922020"/>
          </a:xfrm>
          <a:prstGeom prst="rect">
            <a:avLst/>
          </a:prstGeom>
          <a:noFill/>
        </p:spPr>
        <p:txBody>
          <a:bodyPr wrap="square" rtlCol="0">
            <a:spAutoFit/>
          </a:bodyPr>
          <a:lstStyle/>
          <a:p>
            <a:pPr algn="ctr"/>
            <a:r>
              <a:rPr lang="vi-VN" altLang="en-US" dirty="0">
                <a:latin typeface="Calibri Light" panose="020F0302020204030204" charset="0"/>
                <a:cs typeface="Calibri Light" panose="020F0302020204030204" charset="0"/>
              </a:rPr>
              <a:t>Sinh viên: Phạm Quang Vinh</a:t>
            </a:r>
            <a:endParaRPr lang="vi-VN" altLang="en-US" dirty="0">
              <a:latin typeface="Calibri Light" panose="020F0302020204030204" charset="0"/>
              <a:cs typeface="Calibri Light" panose="020F0302020204030204" charset="0"/>
            </a:endParaRPr>
          </a:p>
          <a:p>
            <a:pPr algn="ctr"/>
            <a:r>
              <a:rPr lang="vi-VN" altLang="en-US" dirty="0">
                <a:latin typeface="Calibri Light" panose="020F0302020204030204" charset="0"/>
                <a:cs typeface="Calibri Light" panose="020F0302020204030204" charset="0"/>
              </a:rPr>
              <a:t>MSSV: 110122207</a:t>
            </a:r>
            <a:endParaRPr lang="vi-VN" altLang="en-US" dirty="0">
              <a:latin typeface="Calibri Light" panose="020F0302020204030204" charset="0"/>
              <a:cs typeface="Calibri Light" panose="020F0302020204030204" charset="0"/>
            </a:endParaRPr>
          </a:p>
          <a:p>
            <a:pPr algn="ctr"/>
            <a:r>
              <a:rPr lang="vi-VN" altLang="en-US" dirty="0">
                <a:latin typeface="Calibri Light" panose="020F0302020204030204" charset="0"/>
                <a:cs typeface="Calibri Light" panose="020F0302020204030204" charset="0"/>
              </a:rPr>
              <a:t>Lớp: DA22TTC</a:t>
            </a:r>
            <a:endParaRPr lang="vi-VN" altLang="en-US" dirty="0">
              <a:latin typeface="Calibri Light" panose="020F0302020204030204" charset="0"/>
              <a:cs typeface="Calibri Light" panose="020F0302020204030204" charset="0"/>
            </a:endParaRPr>
          </a:p>
        </p:txBody>
      </p:sp>
      <p:sp>
        <p:nvSpPr>
          <p:cNvPr id="8" name="Text Box 7"/>
          <p:cNvSpPr txBox="1"/>
          <p:nvPr/>
        </p:nvSpPr>
        <p:spPr>
          <a:xfrm>
            <a:off x="1531344" y="3521710"/>
            <a:ext cx="4064000" cy="368300"/>
          </a:xfrm>
          <a:prstGeom prst="rect">
            <a:avLst/>
          </a:prstGeom>
          <a:noFill/>
        </p:spPr>
        <p:txBody>
          <a:bodyPr wrap="square" rtlCol="0">
            <a:spAutoFit/>
          </a:bodyPr>
          <a:lstStyle/>
          <a:p>
            <a:r>
              <a:rPr lang="vi-VN" altLang="en-US" dirty="0">
                <a:latin typeface="Calibri Light" panose="020F0302020204030204" charset="0"/>
                <a:cs typeface="Calibri Light" panose="020F0302020204030204" charset="0"/>
              </a:rPr>
              <a:t>GV Hướng dẫn: Phạm Thị Trúc Mai</a:t>
            </a:r>
            <a:endParaRPr lang="vi-VN" altLang="en-US" dirty="0">
              <a:latin typeface="Calibri Light" panose="020F0302020204030204" charset="0"/>
              <a:cs typeface="Calibri Light" panose="020F03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703580" y="2063750"/>
            <a:ext cx="11214735" cy="3701415"/>
          </a:xfrm>
          <a:prstGeom prst="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369310" y="695160"/>
            <a:ext cx="5453670" cy="953135"/>
          </a:xfrm>
          <a:prstGeom prst="rect">
            <a:avLst/>
          </a:prstGeom>
          <a:noFill/>
        </p:spPr>
        <p:txBody>
          <a:bodyPr wrap="square" rtlCol="0">
            <a:spAutoFit/>
          </a:bodyPr>
          <a:lstStyle/>
          <a:p>
            <a:pPr algn="ctr"/>
            <a:r>
              <a:rPr lang="en-US" alt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rPr>
              <a:t>CHƯƠNG 3: HIỆN THỰC HÓA NGHIÊN CỨU</a:t>
            </a:r>
            <a:endParaRPr lang="en-US" alt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endParaRPr>
          </a:p>
        </p:txBody>
      </p:sp>
      <p:sp>
        <p:nvSpPr>
          <p:cNvPr id="3" name="Text Box 2"/>
          <p:cNvSpPr txBox="1"/>
          <p:nvPr/>
        </p:nvSpPr>
        <p:spPr>
          <a:xfrm>
            <a:off x="847725" y="2022475"/>
            <a:ext cx="11101070" cy="3784600"/>
          </a:xfrm>
          <a:prstGeom prst="rect">
            <a:avLst/>
          </a:prstGeom>
          <a:noFill/>
        </p:spPr>
        <p:txBody>
          <a:bodyPr wrap="square" rtlCol="0">
            <a:spAutoFit/>
          </a:bodyPr>
          <a:lstStyle/>
          <a:p>
            <a:r>
              <a:rPr lang="en-US" altLang="en-US" sz="2400">
                <a:latin typeface="Calibri Light" panose="020F0302020204030204" charset="0"/>
                <a:cs typeface="Calibri Light" panose="020F0302020204030204" charset="0"/>
              </a:rPr>
              <a:t>Trang Web được thiết kế với bố cục xấp xếp thân thiện với người sử dụng bao gồm trang chủ, sản phẩm, liên hệ và giới thiệu,trang thanh toán khi mua hàng:</a:t>
            </a:r>
            <a:endParaRPr lang="en-US" altLang="en-US" sz="2400">
              <a:latin typeface="Calibri Light" panose="020F0302020204030204" charset="0"/>
              <a:cs typeface="Calibri Light" panose="020F0302020204030204" charset="0"/>
            </a:endParaRPr>
          </a:p>
          <a:p>
            <a:r>
              <a:rPr lang="en-US" altLang="en-US" sz="2400">
                <a:latin typeface="Calibri Light" panose="020F0302020204030204" charset="0"/>
                <a:cs typeface="Calibri Light" panose="020F0302020204030204" charset="0"/>
              </a:rPr>
              <a:t>- Trang chủ: Chứa video và hình ảnh giới thiệu một số loại đồng hồ Casio mới.</a:t>
            </a:r>
            <a:endParaRPr lang="en-US" altLang="en-US" sz="2400">
              <a:latin typeface="Calibri Light" panose="020F0302020204030204" charset="0"/>
              <a:cs typeface="Calibri Light" panose="020F0302020204030204" charset="0"/>
            </a:endParaRPr>
          </a:p>
          <a:p>
            <a:r>
              <a:rPr lang="en-US" altLang="en-US" sz="2400">
                <a:latin typeface="Calibri Light" panose="020F0302020204030204" charset="0"/>
                <a:cs typeface="Calibri Light" panose="020F0302020204030204" charset="0"/>
              </a:rPr>
              <a:t>- Sản phẩm: Thông tin chia tiết sản phẩm, thanh tìm kiếm với khả năng lọc theo loại như đồng hồ nam, nữ, G-Shock, Vintage. </a:t>
            </a:r>
            <a:endParaRPr lang="en-US" altLang="en-US" sz="2400">
              <a:latin typeface="Calibri Light" panose="020F0302020204030204" charset="0"/>
              <a:cs typeface="Calibri Light" panose="020F0302020204030204" charset="0"/>
            </a:endParaRPr>
          </a:p>
          <a:p>
            <a:r>
              <a:rPr lang="en-US" altLang="en-US" sz="2400">
                <a:latin typeface="Calibri Light" panose="020F0302020204030204" charset="0"/>
                <a:cs typeface="Calibri Light" panose="020F0302020204030204" charset="0"/>
              </a:rPr>
              <a:t>- Liên hệ: Chứa thông tin cửa hàng như</a:t>
            </a:r>
            <a:r>
              <a:rPr lang="en-US" altLang="en-US" sz="2400">
                <a:latin typeface="Calibri Light" panose="020F0302020204030204" charset="0"/>
                <a:cs typeface="Calibri Light" panose="020F0302020204030204" charset="0"/>
              </a:rPr>
              <a:t> địa điểm, số điện thoại, thời gian làm việc, Email và các trang mạng xã hội chính của Casio.</a:t>
            </a:r>
            <a:endParaRPr lang="en-US" altLang="en-US" sz="2400">
              <a:latin typeface="Calibri Light" panose="020F0302020204030204" charset="0"/>
              <a:cs typeface="Calibri Light" panose="020F0302020204030204" charset="0"/>
            </a:endParaRPr>
          </a:p>
          <a:p>
            <a:r>
              <a:rPr lang="en-US" altLang="en-US" sz="2400">
                <a:latin typeface="Calibri Light" panose="020F0302020204030204" charset="0"/>
                <a:cs typeface="Calibri Light" panose="020F0302020204030204" charset="0"/>
              </a:rPr>
              <a:t>- Giới thiệu: Thông tin về trang web độ tin cậy và cam kết của trang với người tiêu dùng.</a:t>
            </a:r>
            <a:endParaRPr lang="en-US" altLang="en-US" sz="2400">
              <a:latin typeface="Calibri Light" panose="020F0302020204030204" charset="0"/>
              <a:cs typeface="Calibri Light" panose="020F0302020204030204" charset="0"/>
            </a:endParaRPr>
          </a:p>
          <a:p>
            <a:r>
              <a:rPr lang="en-US" altLang="en-US" sz="2400">
                <a:latin typeface="Calibri Light" panose="020F0302020204030204" charset="0"/>
                <a:cs typeface="Calibri Light" panose="020F0302020204030204" charset="0"/>
              </a:rPr>
              <a:t>-Thanh toán: Ngư</a:t>
            </a:r>
            <a:r>
              <a:rPr lang="en-US" altLang="en-US" sz="2400">
                <a:latin typeface="Calibri Light" panose="020F0302020204030204" charset="0"/>
                <a:cs typeface="Calibri Light" panose="020F0302020204030204" charset="0"/>
              </a:rPr>
              <a:t>ời dùng sẽ điền thông tin và số lượng sản phẩm mua để tiến hành thanh toán.</a:t>
            </a:r>
            <a:endParaRPr lang="en-US" altLang="en-US" sz="2400">
              <a:latin typeface="Calibri Light" panose="020F0302020204030204" charset="0"/>
              <a:cs typeface="Calibri Light" panose="020F0302020204030204" charset="0"/>
            </a:endParaRPr>
          </a:p>
        </p:txBody>
      </p:sp>
      <p:sp>
        <p:nvSpPr>
          <p:cNvPr id="4" name="Text Box 3"/>
          <p:cNvSpPr txBox="1"/>
          <p:nvPr/>
        </p:nvSpPr>
        <p:spPr>
          <a:xfrm>
            <a:off x="848360" y="1562100"/>
            <a:ext cx="4064000" cy="460375"/>
          </a:xfrm>
          <a:prstGeom prst="rect">
            <a:avLst/>
          </a:prstGeom>
          <a:noFill/>
        </p:spPr>
        <p:txBody>
          <a:bodyPr wrap="square" rtlCol="0">
            <a:spAutoFit/>
          </a:bodyPr>
          <a:lstStyle/>
          <a:p>
            <a:r>
              <a:rPr lang="en-US" altLang="en-US" sz="2400" dirty="0" err="1" smtClean="0">
                <a:latin typeface="Calibri Light" panose="020F0302020204030204" charset="0"/>
                <a:cs typeface="Calibri Light" panose="020F0302020204030204" charset="0"/>
              </a:rPr>
              <a:t>Mô</a:t>
            </a:r>
            <a:r>
              <a:rPr lang="en-US" altLang="en-US" sz="2400" dirty="0" smtClean="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tả</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tổng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quan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về</a:t>
            </a:r>
            <a:r>
              <a:rPr lang="en-US" altLang="en-US" sz="2400" dirty="0">
                <a:latin typeface="Calibri Light" panose="020F0302020204030204" charset="0"/>
                <a:cs typeface="Calibri Light" panose="020F0302020204030204" charset="0"/>
              </a:rPr>
              <a:t> website</a:t>
            </a:r>
            <a:endParaRPr lang="en-US" altLang="en-US" sz="2400" dirty="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78485" y="1967230"/>
            <a:ext cx="10947400" cy="2907030"/>
          </a:xfrm>
          <a:prstGeom prst="round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142615" y="713105"/>
            <a:ext cx="5906770" cy="521970"/>
          </a:xfrm>
          <a:prstGeom prst="rect">
            <a:avLst/>
          </a:prstGeom>
          <a:noFill/>
        </p:spPr>
        <p:txBody>
          <a:bodyPr wrap="square" rtlCol="0">
            <a:spAutoFit/>
          </a:bodyPr>
          <a:lstStyle/>
          <a:p>
            <a:pPr algn="ctr"/>
            <a:r>
              <a:rPr lang="vi-VN" altLang="en-US" sz="2800" b="1" dirty="0" err="1" smtClean="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 </a:t>
            </a:r>
            <a:r>
              <a:rPr lang="en-US" altLang="en-US" sz="2800" dirty="0" err="1" smtClean="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Chức</a:t>
            </a:r>
            <a:r>
              <a:rPr lang="en-US" altLang="en-US" sz="2800" dirty="0" smtClean="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 </a:t>
            </a:r>
            <a:r>
              <a:rPr lang="en-US" altLang="en-US" sz="2800"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năng </a:t>
            </a:r>
            <a:r>
              <a:rPr lang="en-US" altLang="en-US" sz="2800" dirty="0" err="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của</a:t>
            </a:r>
            <a:r>
              <a:rPr lang="en-US" altLang="en-US" sz="2800"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 </a:t>
            </a:r>
            <a:r>
              <a:rPr lang="en-US" altLang="en-US" sz="2800" dirty="0" err="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trang</a:t>
            </a:r>
            <a:r>
              <a:rPr lang="en-US" altLang="en-US" sz="2800"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 web</a:t>
            </a:r>
            <a:endParaRPr lang="en-US" altLang="en-US" sz="2800"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endParaRPr>
          </a:p>
        </p:txBody>
      </p:sp>
      <p:sp>
        <p:nvSpPr>
          <p:cNvPr id="3" name="Text Box 2"/>
          <p:cNvSpPr txBox="1"/>
          <p:nvPr/>
        </p:nvSpPr>
        <p:spPr>
          <a:xfrm>
            <a:off x="654685" y="1995805"/>
            <a:ext cx="10854055" cy="3017520"/>
          </a:xfrm>
          <a:prstGeom prst="rect">
            <a:avLst/>
          </a:prstGeom>
          <a:noFill/>
        </p:spPr>
        <p:txBody>
          <a:bodyPr wrap="square" rtlCol="0">
            <a:noAutofit/>
          </a:bodyPr>
          <a:lstStyle/>
          <a:p>
            <a:pPr algn="l"/>
            <a:r>
              <a:rPr lang="en-US" altLang="en-US" sz="2400" dirty="0" err="1">
                <a:latin typeface="Calibri Light" panose="020F0302020204030204" charset="0"/>
                <a:cs typeface="Calibri Light" panose="020F0302020204030204" charset="0"/>
              </a:rPr>
              <a:t>Xem</a:t>
            </a:r>
            <a:r>
              <a:rPr lang="en-US" altLang="en-US" sz="2400" dirty="0">
                <a:latin typeface="Calibri Light" panose="020F0302020204030204" charset="0"/>
                <a:cs typeface="Calibri Light" panose="020F0302020204030204" charset="0"/>
              </a:rPr>
              <a:t> đư</a:t>
            </a:r>
            <a:r>
              <a:rPr lang="en-US" altLang="en-US" sz="2400" dirty="0" err="1">
                <a:latin typeface="Calibri Light" panose="020F0302020204030204" charset="0"/>
                <a:cs typeface="Calibri Light" panose="020F0302020204030204" charset="0"/>
              </a:rPr>
              <a:t>ợc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thông</a:t>
            </a:r>
            <a:r>
              <a:rPr lang="en-US" altLang="en-US" sz="2400" dirty="0">
                <a:latin typeface="Calibri Light" panose="020F0302020204030204" charset="0"/>
                <a:cs typeface="Calibri Light" panose="020F0302020204030204" charset="0"/>
              </a:rPr>
              <a:t> tin </a:t>
            </a:r>
            <a:r>
              <a:rPr lang="en-US" altLang="en-US" sz="2400" dirty="0" err="1">
                <a:latin typeface="Calibri Light" panose="020F0302020204030204" charset="0"/>
                <a:cs typeface="Calibri Light" panose="020F0302020204030204" charset="0"/>
              </a:rPr>
              <a:t>sản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phẩm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cần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tiềm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hiểu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bao</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gồm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giá</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cả</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mô</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tả</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tính</a:t>
            </a:r>
            <a:r>
              <a:rPr lang="en-US" altLang="en-US" sz="2400" dirty="0">
                <a:latin typeface="Calibri Light" panose="020F0302020204030204" charset="0"/>
                <a:cs typeface="Calibri Light" panose="020F0302020204030204" charset="0"/>
              </a:rPr>
              <a:t> năng </a:t>
            </a:r>
            <a:r>
              <a:rPr lang="en-US" altLang="en-US" sz="2400" dirty="0" err="1">
                <a:latin typeface="Calibri Light" panose="020F0302020204030204" charset="0"/>
                <a:cs typeface="Calibri Light" panose="020F0302020204030204" charset="0"/>
              </a:rPr>
              <a:t>nổi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bật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thông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số</a:t>
            </a:r>
            <a:r>
              <a:rPr lang="en-US" altLang="en-US" sz="2400" dirty="0">
                <a:latin typeface="Calibri Light" panose="020F0302020204030204" charset="0"/>
                <a:cs typeface="Calibri Light" panose="020F0302020204030204" charset="0"/>
              </a:rPr>
              <a:t>.</a:t>
            </a:r>
            <a:endParaRPr lang="en-US" altLang="en-US" sz="2400" dirty="0">
              <a:latin typeface="Calibri Light" panose="020F0302020204030204" charset="0"/>
              <a:cs typeface="Calibri Light" panose="020F0302020204030204" charset="0"/>
            </a:endParaRPr>
          </a:p>
          <a:p>
            <a:pPr algn="l"/>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Có</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phần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giới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thiệu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về</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công</a:t>
            </a:r>
            <a:r>
              <a:rPr lang="en-US" altLang="en-US" sz="2400" dirty="0">
                <a:latin typeface="Calibri Light" panose="020F0302020204030204" charset="0"/>
                <a:cs typeface="Calibri Light" panose="020F0302020204030204" charset="0"/>
              </a:rPr>
              <a:t> ty </a:t>
            </a:r>
            <a:r>
              <a:rPr lang="en-US" altLang="en-US" sz="2400" dirty="0" err="1">
                <a:latin typeface="Calibri Light" panose="020F0302020204030204" charset="0"/>
                <a:cs typeface="Calibri Light" panose="020F0302020204030204" charset="0"/>
              </a:rPr>
              <a:t>và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thông</a:t>
            </a:r>
            <a:r>
              <a:rPr lang="en-US" altLang="en-US" sz="2400" dirty="0">
                <a:latin typeface="Calibri Light" panose="020F0302020204030204" charset="0"/>
                <a:cs typeface="Calibri Light" panose="020F0302020204030204" charset="0"/>
              </a:rPr>
              <a:t> tin đ</a:t>
            </a:r>
            <a:r>
              <a:rPr lang="en-US" altLang="en-US" sz="2400" dirty="0" err="1">
                <a:latin typeface="Calibri Light" panose="020F0302020204030204" charset="0"/>
                <a:cs typeface="Calibri Light" panose="020F0302020204030204" charset="0"/>
              </a:rPr>
              <a:t>ịa</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chỉ</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liên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hệ</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gian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làm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việc</a:t>
            </a:r>
            <a:r>
              <a:rPr lang="en-US" altLang="en-US" sz="2400" dirty="0">
                <a:latin typeface="Calibri Light" panose="020F0302020204030204" charset="0"/>
                <a:cs typeface="Calibri Light" panose="020F0302020204030204" charset="0"/>
              </a:rPr>
              <a:t>,...</a:t>
            </a:r>
            <a:endParaRPr lang="en-US" altLang="en-US" sz="2400" dirty="0">
              <a:latin typeface="Calibri Light" panose="020F0302020204030204" charset="0"/>
              <a:cs typeface="Calibri Light" panose="020F0302020204030204" charset="0"/>
            </a:endParaRPr>
          </a:p>
          <a:p>
            <a:pPr algn="l"/>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Hiển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thị</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danh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sách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các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mặt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hàng</a:t>
            </a:r>
            <a:r>
              <a:rPr lang="en-US" altLang="en-US" sz="2400" dirty="0">
                <a:latin typeface="Calibri Light" panose="020F0302020204030204" charset="0"/>
                <a:cs typeface="Calibri Light" panose="020F0302020204030204" charset="0"/>
              </a:rPr>
              <a:t> đư</a:t>
            </a:r>
            <a:r>
              <a:rPr lang="en-US" altLang="en-US" sz="2400" dirty="0" err="1">
                <a:latin typeface="Calibri Light" panose="020F0302020204030204" charset="0"/>
                <a:cs typeface="Calibri Light" panose="020F0302020204030204" charset="0"/>
              </a:rPr>
              <a:t>ợc</a:t>
            </a:r>
            <a:r>
              <a:rPr lang="en-US" altLang="en-US" sz="2400" dirty="0">
                <a:latin typeface="Calibri Light" panose="020F0302020204030204" charset="0"/>
                <a:cs typeface="Calibri Light" panose="020F0302020204030204" charset="0"/>
              </a:rPr>
              <a:t> chia </a:t>
            </a:r>
            <a:r>
              <a:rPr lang="en-US" altLang="en-US" sz="2400" dirty="0" err="1">
                <a:latin typeface="Calibri Light" panose="020F0302020204030204" charset="0"/>
                <a:cs typeface="Calibri Light" panose="020F0302020204030204" charset="0"/>
              </a:rPr>
              <a:t>theo</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loại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giá</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cả</a:t>
            </a:r>
            <a:r>
              <a:rPr lang="en-US" altLang="en-US" sz="2400" dirty="0">
                <a:latin typeface="Calibri Light" panose="020F0302020204030204" charset="0"/>
                <a:cs typeface="Calibri Light" panose="020F0302020204030204" charset="0"/>
              </a:rPr>
              <a:t> đư</a:t>
            </a:r>
            <a:r>
              <a:rPr lang="en-US" altLang="en-US" sz="2400" dirty="0" err="1">
                <a:latin typeface="Calibri Light" panose="020F0302020204030204" charset="0"/>
                <a:cs typeface="Calibri Light" panose="020F0302020204030204" charset="0"/>
              </a:rPr>
              <a:t>ợc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xấp</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xếp</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theo</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nhu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cầu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của</a:t>
            </a:r>
            <a:r>
              <a:rPr lang="en-US" altLang="en-US" sz="2400" dirty="0">
                <a:latin typeface="Calibri Light" panose="020F0302020204030204" charset="0"/>
                <a:cs typeface="Calibri Light" panose="020F0302020204030204" charset="0"/>
              </a:rPr>
              <a:t> ngư</a:t>
            </a:r>
            <a:r>
              <a:rPr lang="en-US" altLang="en-US" sz="2400" dirty="0" err="1">
                <a:latin typeface="Calibri Light" panose="020F0302020204030204" charset="0"/>
                <a:cs typeface="Calibri Light" panose="020F0302020204030204" charset="0"/>
              </a:rPr>
              <a:t>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dùng</a:t>
            </a:r>
            <a:r>
              <a:rPr lang="en-US" altLang="en-US" sz="2400" dirty="0">
                <a:latin typeface="Calibri Light" panose="020F0302020204030204" charset="0"/>
                <a:cs typeface="Calibri Light" panose="020F0302020204030204" charset="0"/>
              </a:rPr>
              <a:t>.</a:t>
            </a:r>
            <a:endParaRPr lang="en-US" altLang="en-US" sz="2400" dirty="0">
              <a:latin typeface="Calibri Light" panose="020F0302020204030204" charset="0"/>
              <a:cs typeface="Calibri Light" panose="020F0302020204030204" charset="0"/>
            </a:endParaRPr>
          </a:p>
          <a:p>
            <a:pPr algn="l"/>
            <a:r>
              <a:rPr lang="en-US" altLang="en-US" sz="2400" dirty="0" err="1">
                <a:latin typeface="Calibri Light" panose="020F0302020204030204" charset="0"/>
                <a:cs typeface="Calibri Light" panose="020F0302020204030204" charset="0"/>
              </a:rPr>
              <a:t>Có</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chức</a:t>
            </a:r>
            <a:r>
              <a:rPr lang="en-US" altLang="en-US" sz="2400" dirty="0">
                <a:latin typeface="Calibri Light" panose="020F0302020204030204" charset="0"/>
                <a:cs typeface="Calibri Light" panose="020F0302020204030204" charset="0"/>
              </a:rPr>
              <a:t> năng </a:t>
            </a:r>
            <a:r>
              <a:rPr lang="en-US" altLang="en-US" sz="2400" dirty="0" err="1">
                <a:latin typeface="Calibri Light" panose="020F0302020204030204" charset="0"/>
                <a:cs typeface="Calibri Light" panose="020F0302020204030204" charset="0"/>
              </a:rPr>
              <a:t>giỏ</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hàng</a:t>
            </a:r>
            <a:r>
              <a:rPr lang="en-US" altLang="en-US" sz="2400" dirty="0">
                <a:latin typeface="Calibri Light" panose="020F0302020204030204" charset="0"/>
                <a:cs typeface="Calibri Light" panose="020F0302020204030204" charset="0"/>
              </a:rPr>
              <a:t> để </a:t>
            </a:r>
            <a:r>
              <a:rPr lang="en-US" altLang="en-US" sz="2400" dirty="0" err="1">
                <a:latin typeface="Calibri Light" panose="020F0302020204030204" charset="0"/>
                <a:cs typeface="Calibri Light" panose="020F0302020204030204" charset="0"/>
              </a:rPr>
              <a:t>thêm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sản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phẩm</a:t>
            </a:r>
            <a:r>
              <a:rPr lang="en-US" altLang="en-US" sz="2400" dirty="0">
                <a:latin typeface="Calibri Light" panose="020F0302020204030204" charset="0"/>
                <a:cs typeface="Calibri Light" panose="020F0302020204030204" charset="0"/>
              </a:rPr>
              <a:t>.</a:t>
            </a:r>
            <a:endParaRPr lang="en-US" altLang="en-US" sz="2400" dirty="0">
              <a:latin typeface="Calibri Light" panose="020F0302020204030204" charset="0"/>
              <a:cs typeface="Calibri Light" panose="020F0302020204030204" charset="0"/>
            </a:endParaRPr>
          </a:p>
          <a:p>
            <a:pPr algn="l"/>
            <a:r>
              <a:rPr lang="en-US" altLang="en-US" sz="2400" dirty="0" err="1">
                <a:latin typeface="Calibri Light" panose="020F0302020204030204" charset="0"/>
                <a:cs typeface="Calibri Light" panose="020F0302020204030204" charset="0"/>
              </a:rPr>
              <a:t>Màu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sắc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hài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hòa</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bố</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cục</a:t>
            </a:r>
            <a:r>
              <a:rPr lang="en-US" altLang="en-US" sz="2400" dirty="0">
                <a:latin typeface="Calibri Light" panose="020F0302020204030204" charset="0"/>
                <a:cs typeface="Calibri Light" panose="020F0302020204030204" charset="0"/>
              </a:rPr>
              <a:t> rõ </a:t>
            </a:r>
            <a:r>
              <a:rPr lang="en-US" altLang="en-US" sz="2400" dirty="0" err="1">
                <a:latin typeface="Calibri Light" panose="020F0302020204030204" charset="0"/>
                <a:cs typeface="Calibri Light" panose="020F0302020204030204" charset="0"/>
              </a:rPr>
              <a:t>ràng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phù</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hợp</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cho</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nhu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cầu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khách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hàng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dễ</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dàng</a:t>
            </a:r>
            <a:r>
              <a:rPr lang="en-US" altLang="en-US" sz="2400" dirty="0">
                <a:latin typeface="Calibri Light" panose="020F0302020204030204" charset="0"/>
                <a:cs typeface="Calibri Light" panose="020F0302020204030204" charset="0"/>
              </a:rPr>
              <a:t> tư</a:t>
            </a:r>
            <a:r>
              <a:rPr lang="en-US" altLang="en-US" sz="2400" dirty="0" err="1">
                <a:latin typeface="Calibri Light" panose="020F0302020204030204" charset="0"/>
                <a:cs typeface="Calibri Light" panose="020F0302020204030204" charset="0"/>
              </a:rPr>
              <a:t>ơng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tác</a:t>
            </a:r>
            <a:r>
              <a:rPr lang="en-US" altLang="en-US" sz="2800" dirty="0">
                <a:latin typeface="Calibri Light" panose="020F0302020204030204" charset="0"/>
                <a:cs typeface="Calibri Light" panose="020F0302020204030204" charset="0"/>
              </a:rPr>
              <a:t>. </a:t>
            </a:r>
            <a:endParaRPr lang="en-US" altLang="en-US" sz="2800" dirty="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558800" y="1513840"/>
            <a:ext cx="5517515" cy="415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873169" y="400409"/>
            <a:ext cx="4064000" cy="953135"/>
          </a:xfrm>
          <a:prstGeom prst="rect">
            <a:avLst/>
          </a:prstGeom>
          <a:noFill/>
        </p:spPr>
        <p:txBody>
          <a:bodyPr wrap="square" rtlCol="0">
            <a:spAutoFit/>
          </a:bodyPr>
          <a:lstStyle/>
          <a:p>
            <a:pPr algn="ctr"/>
            <a:r>
              <a:rPr lang="en-US" altLang="en-US" sz="2800" b="1" dirty="0" err="1" smtClean="0">
                <a:latin typeface="Calibri Light" panose="020F0302020204030204" charset="0"/>
                <a:cs typeface="Calibri Light" panose="020F0302020204030204" charset="0"/>
              </a:rPr>
              <a:t>Sơ</a:t>
            </a:r>
            <a:r>
              <a:rPr lang="en-US" altLang="en-US" sz="2800" b="1" dirty="0" smtClean="0">
                <a:latin typeface="Calibri Light" panose="020F0302020204030204" charset="0"/>
                <a:cs typeface="Calibri Light" panose="020F0302020204030204" charset="0"/>
              </a:rPr>
              <a:t> </a:t>
            </a:r>
            <a:r>
              <a:rPr lang="en-US" altLang="en-US" sz="2800" b="1" dirty="0">
                <a:latin typeface="Calibri Light" panose="020F0302020204030204" charset="0"/>
                <a:cs typeface="Calibri Light" panose="020F0302020204030204" charset="0"/>
              </a:rPr>
              <a:t>đồ </a:t>
            </a:r>
            <a:r>
              <a:rPr lang="en-US" altLang="en-US" sz="2800" b="1" dirty="0" err="1">
                <a:latin typeface="Calibri Light" panose="020F0302020204030204" charset="0"/>
                <a:cs typeface="Calibri Light" panose="020F0302020204030204" charset="0"/>
              </a:rPr>
              <a:t>cấu</a:t>
            </a:r>
            <a:r>
              <a:rPr lang="en-US" altLang="en-US" sz="2800" b="1" dirty="0">
                <a:latin typeface="Calibri Light" panose="020F0302020204030204" charset="0"/>
                <a:cs typeface="Calibri Light" panose="020F0302020204030204" charset="0"/>
              </a:rPr>
              <a:t> </a:t>
            </a:r>
            <a:r>
              <a:rPr lang="en-US" altLang="en-US" sz="2800" b="1" dirty="0" err="1">
                <a:latin typeface="Calibri Light" panose="020F0302020204030204" charset="0"/>
                <a:cs typeface="Calibri Light" panose="020F0302020204030204" charset="0"/>
              </a:rPr>
              <a:t>trúc</a:t>
            </a:r>
            <a:r>
              <a:rPr lang="en-US" altLang="en-US" sz="2800" b="1" dirty="0">
                <a:latin typeface="Calibri Light" panose="020F0302020204030204" charset="0"/>
                <a:cs typeface="Calibri Light" panose="020F0302020204030204" charset="0"/>
              </a:rPr>
              <a:t> </a:t>
            </a:r>
            <a:r>
              <a:rPr lang="en-US" altLang="en-US" sz="2800" b="1" dirty="0" err="1">
                <a:latin typeface="Calibri Light" panose="020F0302020204030204" charset="0"/>
                <a:cs typeface="Calibri Light" panose="020F0302020204030204" charset="0"/>
              </a:rPr>
              <a:t>của</a:t>
            </a:r>
            <a:r>
              <a:rPr lang="en-US" altLang="en-US" sz="2800" b="1" dirty="0">
                <a:latin typeface="Calibri Light" panose="020F0302020204030204" charset="0"/>
                <a:cs typeface="Calibri Light" panose="020F0302020204030204" charset="0"/>
              </a:rPr>
              <a:t> </a:t>
            </a:r>
            <a:r>
              <a:rPr lang="en-US" altLang="en-US" sz="2800" b="1" dirty="0" err="1">
                <a:latin typeface="Calibri Light" panose="020F0302020204030204" charset="0"/>
                <a:cs typeface="Calibri Light" panose="020F0302020204030204" charset="0"/>
              </a:rPr>
              <a:t>trang</a:t>
            </a:r>
            <a:r>
              <a:rPr lang="en-US" altLang="en-US" sz="2800" b="1" dirty="0">
                <a:latin typeface="Calibri Light" panose="020F0302020204030204" charset="0"/>
                <a:cs typeface="Calibri Light" panose="020F0302020204030204" charset="0"/>
              </a:rPr>
              <a:t> Web</a:t>
            </a:r>
            <a:endParaRPr lang="en-US" altLang="en-US" sz="2800" b="1" dirty="0">
              <a:latin typeface="Calibri Light" panose="020F0302020204030204" charset="0"/>
              <a:cs typeface="Calibri Light" panose="020F0302020204030204" charset="0"/>
            </a:endParaRPr>
          </a:p>
        </p:txBody>
      </p:sp>
      <p:pic>
        <p:nvPicPr>
          <p:cNvPr id="3" name="Picture 1"/>
          <p:cNvPicPr>
            <a:picLocks noChangeAspect="1"/>
          </p:cNvPicPr>
          <p:nvPr/>
        </p:nvPicPr>
        <p:blipFill>
          <a:blip r:embed="rId1"/>
          <a:stretch>
            <a:fillRect/>
          </a:stretch>
        </p:blipFill>
        <p:spPr>
          <a:xfrm>
            <a:off x="6104255" y="1475105"/>
            <a:ext cx="5367655" cy="4246245"/>
          </a:xfrm>
          <a:prstGeom prst="rect">
            <a:avLst/>
          </a:prstGeom>
          <a:noFill/>
          <a:ln w="9525">
            <a:noFill/>
          </a:ln>
        </p:spPr>
      </p:pic>
      <p:sp>
        <p:nvSpPr>
          <p:cNvPr id="4" name="Text Box 3"/>
          <p:cNvSpPr txBox="1"/>
          <p:nvPr/>
        </p:nvSpPr>
        <p:spPr>
          <a:xfrm>
            <a:off x="548640" y="1475105"/>
            <a:ext cx="5555615" cy="4246245"/>
          </a:xfrm>
          <a:prstGeom prst="rect">
            <a:avLst/>
          </a:prstGeom>
          <a:solidFill>
            <a:schemeClr val="accent1">
              <a:lumMod val="40000"/>
              <a:lumOff val="60000"/>
            </a:schemeClr>
          </a:solidFill>
        </p:spPr>
        <p:txBody>
          <a:bodyPr wrap="square" rtlCol="0">
            <a:noAutofit/>
          </a:bodyPr>
          <a:p>
            <a:r>
              <a:rPr lang="en-US" altLang="en-US" sz="2000">
                <a:latin typeface="Calibri Light" panose="020F0302020204030204" charset="0"/>
                <a:cs typeface="Calibri Light" panose="020F0302020204030204" charset="0"/>
              </a:rPr>
              <a:t>Website gồm có 4 trang chính: Trang chủ, sản phẩm, liên hệ, giới thiệu và thanh toán</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-Trang chủ gồm: Hình ảnh một số sản phẩm nổi bật, video.</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-Trang sản phẩm gồm: tất cả các loại sản phẩm và thông tin chi tiết từng sản phẩm. </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-Trang liên hệ chứa thông tin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ịa chỉ, số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iện thoại, thời gian làm việc và các trang mạng xã hội.</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-Trang giới thiệu chứa thông tin trang web, thành tựu, giá trị, cam kết.</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-Trang thanh toán chứa thông tin sản phẩm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ã thêm vào giỏ hàng và hiển thị tổng số tiền phải trả khi mua hàng.</a:t>
            </a:r>
            <a:endParaRPr lang="en-US" altLang="en-US" sz="200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64000" y="462915"/>
            <a:ext cx="4064000" cy="523220"/>
          </a:xfrm>
          <a:prstGeom prst="rect">
            <a:avLst/>
          </a:prstGeom>
          <a:noFill/>
        </p:spPr>
        <p:txBody>
          <a:bodyPr wrap="square" rtlCol="0">
            <a:spAutoFit/>
          </a:bodyPr>
          <a:lstStyle/>
          <a:p>
            <a:pPr algn="ctr"/>
            <a:r>
              <a:rPr lang="vi-VN" altLang="en-US" sz="2800" b="1" dirty="0" smtClean="0">
                <a:latin typeface="Calibri Light" panose="020F0302020204030204" charset="0"/>
                <a:ea typeface="Calibri Light" panose="020F0302020204030204" charset="0"/>
                <a:cs typeface="Calibri Light" panose="020F0302020204030204" charset="0"/>
              </a:rPr>
              <a:t>Phát </a:t>
            </a:r>
            <a:r>
              <a:rPr lang="vi-VN" altLang="en-US" sz="2800" b="1" dirty="0">
                <a:latin typeface="Calibri Light" panose="020F0302020204030204" charset="0"/>
                <a:ea typeface="Calibri Light" panose="020F0302020204030204" charset="0"/>
                <a:cs typeface="Calibri Light" panose="020F0302020204030204" charset="0"/>
              </a:rPr>
              <a:t>thảo giao diện </a:t>
            </a:r>
            <a:endParaRPr lang="vi-VN" altLang="en-US" sz="2800" b="1" dirty="0">
              <a:latin typeface="Calibri Light" panose="020F0302020204030204" charset="0"/>
              <a:ea typeface="Calibri Light" panose="020F0302020204030204" charset="0"/>
              <a:cs typeface="Calibri Light" panose="020F0302020204030204" charset="0"/>
            </a:endParaRPr>
          </a:p>
        </p:txBody>
      </p:sp>
      <p:pic>
        <p:nvPicPr>
          <p:cNvPr id="3" name="Picture 1"/>
          <p:cNvPicPr>
            <a:picLocks noChangeAspect="1"/>
          </p:cNvPicPr>
          <p:nvPr/>
        </p:nvPicPr>
        <p:blipFill>
          <a:blip r:embed="rId1"/>
          <a:stretch>
            <a:fillRect/>
          </a:stretch>
        </p:blipFill>
        <p:spPr>
          <a:xfrm>
            <a:off x="2127250" y="1757680"/>
            <a:ext cx="7938135" cy="3730625"/>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15995" y="388620"/>
            <a:ext cx="5278120" cy="521970"/>
          </a:xfrm>
          <a:prstGeom prst="rect">
            <a:avLst/>
          </a:prstGeom>
          <a:noFill/>
        </p:spPr>
        <p:txBody>
          <a:bodyPr wrap="square" rtlCol="0">
            <a:spAutoFit/>
          </a:bodyPr>
          <a:lstStyle/>
          <a:p>
            <a:pPr algn="ctr"/>
            <a:r>
              <a:rPr lang="en-US" alt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rPr>
              <a:t>CHƯƠNG 4: KẾT QUẢ NGHIÊN CỨU</a:t>
            </a:r>
            <a:endParaRPr lang="en-US" alt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endParaRPr>
          </a:p>
        </p:txBody>
      </p:sp>
      <p:pic>
        <p:nvPicPr>
          <p:cNvPr id="3" name="Picture 1"/>
          <p:cNvPicPr>
            <a:picLocks noChangeAspect="1"/>
          </p:cNvPicPr>
          <p:nvPr/>
        </p:nvPicPr>
        <p:blipFill>
          <a:blip r:embed="rId1"/>
          <a:stretch>
            <a:fillRect/>
          </a:stretch>
        </p:blipFill>
        <p:spPr>
          <a:xfrm>
            <a:off x="780030" y="1748790"/>
            <a:ext cx="5239108" cy="3413760"/>
          </a:xfrm>
          <a:prstGeom prst="rect">
            <a:avLst/>
          </a:prstGeom>
          <a:noFill/>
          <a:ln w="9525">
            <a:noFill/>
          </a:ln>
        </p:spPr>
      </p:pic>
      <p:pic>
        <p:nvPicPr>
          <p:cNvPr id="4" name="Picture 1"/>
          <p:cNvPicPr>
            <a:picLocks noChangeAspect="1"/>
          </p:cNvPicPr>
          <p:nvPr/>
        </p:nvPicPr>
        <p:blipFill>
          <a:blip r:embed="rId2"/>
          <a:stretch>
            <a:fillRect/>
          </a:stretch>
        </p:blipFill>
        <p:spPr>
          <a:xfrm>
            <a:off x="6331365" y="1749425"/>
            <a:ext cx="5120639" cy="3413125"/>
          </a:xfrm>
          <a:prstGeom prst="rect">
            <a:avLst/>
          </a:prstGeom>
          <a:noFill/>
          <a:ln w="9525">
            <a:noFill/>
          </a:ln>
        </p:spPr>
      </p:pic>
      <p:sp>
        <p:nvSpPr>
          <p:cNvPr id="5" name="Text Box 4"/>
          <p:cNvSpPr txBox="1"/>
          <p:nvPr/>
        </p:nvSpPr>
        <p:spPr>
          <a:xfrm>
            <a:off x="779780" y="1068705"/>
            <a:ext cx="4064000" cy="521970"/>
          </a:xfrm>
          <a:prstGeom prst="rect">
            <a:avLst/>
          </a:prstGeom>
          <a:noFill/>
        </p:spPr>
        <p:txBody>
          <a:bodyPr wrap="square" rtlCol="0">
            <a:spAutoFit/>
          </a:bodyPr>
          <a:p>
            <a:r>
              <a:rPr lang="vi-VN" altLang="en-US" sz="2800">
                <a:latin typeface="+mj-lt"/>
                <a:cs typeface="+mj-lt"/>
              </a:rPr>
              <a:t>Giao diện trang chủ</a:t>
            </a:r>
            <a:endParaRPr lang="vi-VN" altLang="en-US" sz="2800">
              <a:latin typeface="+mj-lt"/>
              <a:cs typeface="+mj-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48774" y="398200"/>
            <a:ext cx="4064000" cy="521970"/>
          </a:xfrm>
          <a:prstGeom prst="rect">
            <a:avLst/>
          </a:prstGeom>
          <a:noFill/>
        </p:spPr>
        <p:txBody>
          <a:bodyPr wrap="square" rtlCol="0">
            <a:spAutoFit/>
          </a:bodyPr>
          <a:lstStyle/>
          <a:p>
            <a:pPr algn="ctr"/>
            <a:r>
              <a:rPr lang="en-US" altLang="en-US" sz="2800" b="1" dirty="0" err="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Giao</a:t>
            </a:r>
            <a:r>
              <a:rPr lang="en-US" altLang="en-US" sz="28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 </a:t>
            </a:r>
            <a:r>
              <a:rPr lang="en-US" altLang="en-US" sz="2800" b="1" dirty="0" err="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diện</a:t>
            </a:r>
            <a:r>
              <a:rPr lang="en-US" altLang="en-US" sz="28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 </a:t>
            </a:r>
            <a:r>
              <a:rPr lang="en-US" altLang="en-US" sz="2800" b="1" dirty="0" err="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trang</a:t>
            </a:r>
            <a:r>
              <a:rPr lang="en-US" altLang="en-US" sz="28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 </a:t>
            </a:r>
            <a:r>
              <a:rPr lang="en-US" altLang="en-US" sz="2800" b="1" dirty="0" err="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sản</a:t>
            </a:r>
            <a:r>
              <a:rPr lang="en-US" altLang="en-US" sz="28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 </a:t>
            </a:r>
            <a:r>
              <a:rPr lang="en-US" altLang="en-US" sz="2800" b="1" dirty="0" err="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phẩm</a:t>
            </a:r>
            <a:r>
              <a:rPr lang="en-US" altLang="en-US" sz="28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Light" panose="020F0302020204030204" charset="0"/>
                <a:cs typeface="Calibri Light" panose="020F0302020204030204" charset="0"/>
              </a:rPr>
              <a:t> </a:t>
            </a:r>
            <a:endParaRPr lang="en-US" altLang="en-US" sz="28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libri Light" panose="020F0302020204030204" charset="0"/>
              <a:cs typeface="Calibri Light" panose="020F0302020204030204" charset="0"/>
            </a:endParaRPr>
          </a:p>
        </p:txBody>
      </p:sp>
      <p:pic>
        <p:nvPicPr>
          <p:cNvPr id="3" name="Picture 1"/>
          <p:cNvPicPr>
            <a:picLocks noChangeAspect="1"/>
          </p:cNvPicPr>
          <p:nvPr/>
        </p:nvPicPr>
        <p:blipFill>
          <a:blip r:embed="rId1"/>
          <a:stretch>
            <a:fillRect/>
          </a:stretch>
        </p:blipFill>
        <p:spPr>
          <a:xfrm>
            <a:off x="762823" y="1100455"/>
            <a:ext cx="5151250" cy="2793168"/>
          </a:xfrm>
          <a:prstGeom prst="rect">
            <a:avLst/>
          </a:prstGeom>
          <a:noFill/>
          <a:ln w="9525">
            <a:noFill/>
          </a:ln>
        </p:spPr>
      </p:pic>
      <p:pic>
        <p:nvPicPr>
          <p:cNvPr id="4" name="Picture 1"/>
          <p:cNvPicPr>
            <a:picLocks noChangeAspect="1"/>
          </p:cNvPicPr>
          <p:nvPr/>
        </p:nvPicPr>
        <p:blipFill>
          <a:blip r:embed="rId2"/>
          <a:stretch>
            <a:fillRect/>
          </a:stretch>
        </p:blipFill>
        <p:spPr>
          <a:xfrm>
            <a:off x="6325554" y="1100455"/>
            <a:ext cx="5491742" cy="2793168"/>
          </a:xfrm>
          <a:prstGeom prst="rect">
            <a:avLst/>
          </a:prstGeom>
          <a:noFill/>
          <a:ln w="9525">
            <a:noFill/>
          </a:ln>
        </p:spPr>
      </p:pic>
      <p:pic>
        <p:nvPicPr>
          <p:cNvPr id="5" name="Picture 1"/>
          <p:cNvPicPr>
            <a:picLocks noChangeAspect="1"/>
          </p:cNvPicPr>
          <p:nvPr/>
        </p:nvPicPr>
        <p:blipFill>
          <a:blip r:embed="rId3"/>
          <a:stretch>
            <a:fillRect/>
          </a:stretch>
        </p:blipFill>
        <p:spPr>
          <a:xfrm>
            <a:off x="763458" y="3949751"/>
            <a:ext cx="5151250" cy="2625977"/>
          </a:xfrm>
          <a:prstGeom prst="rect">
            <a:avLst/>
          </a:prstGeom>
          <a:noFill/>
          <a:ln w="9525">
            <a:noFill/>
          </a:ln>
        </p:spPr>
      </p:pic>
      <p:pic>
        <p:nvPicPr>
          <p:cNvPr id="6" name="Picture 1"/>
          <p:cNvPicPr>
            <a:picLocks noChangeAspect="1"/>
          </p:cNvPicPr>
          <p:nvPr/>
        </p:nvPicPr>
        <p:blipFill>
          <a:blip r:embed="rId4"/>
          <a:stretch>
            <a:fillRect/>
          </a:stretch>
        </p:blipFill>
        <p:spPr>
          <a:xfrm>
            <a:off x="6325554" y="3949751"/>
            <a:ext cx="5491742" cy="2625977"/>
          </a:xfrm>
          <a:prstGeom prst="rect">
            <a:avLst/>
          </a:prstGeom>
          <a:noFill/>
          <a:ln w="9525">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659957" y="1768999"/>
            <a:ext cx="4956618" cy="2727960"/>
          </a:xfrm>
          <a:prstGeom prst="rect">
            <a:avLst/>
          </a:prstGeom>
          <a:noFill/>
          <a:ln w="9525">
            <a:noFill/>
          </a:ln>
        </p:spPr>
      </p:pic>
      <p:sp>
        <p:nvSpPr>
          <p:cNvPr id="3" name="Text Box 2"/>
          <p:cNvSpPr txBox="1"/>
          <p:nvPr/>
        </p:nvSpPr>
        <p:spPr>
          <a:xfrm>
            <a:off x="4032346" y="691781"/>
            <a:ext cx="4064000" cy="521970"/>
          </a:xfrm>
          <a:prstGeom prst="rect">
            <a:avLst/>
          </a:prstGeom>
          <a:noFill/>
        </p:spPr>
        <p:txBody>
          <a:bodyPr wrap="square" rtlCol="0">
            <a:spAutoFit/>
          </a:bodyPr>
          <a:lstStyle/>
          <a:p>
            <a:pPr algn="ctr"/>
            <a:r>
              <a:rPr lang="vi-VN" altLang="en-US" sz="2800" b="1" dirty="0">
                <a:latin typeface="Calibri Light" panose="020F0302020204030204" charset="0"/>
                <a:ea typeface="Calibri Light" panose="020F0302020204030204" charset="0"/>
                <a:cs typeface="Calibri Light" panose="020F0302020204030204" charset="0"/>
              </a:rPr>
              <a:t>Các chức năng của trang</a:t>
            </a:r>
            <a:endParaRPr lang="vi-VN" altLang="en-US" sz="2800" b="1" dirty="0">
              <a:latin typeface="Calibri Light" panose="020F0302020204030204" charset="0"/>
              <a:ea typeface="Calibri Light" panose="020F0302020204030204" charset="0"/>
              <a:cs typeface="Calibri Light" panose="020F0302020204030204" charset="0"/>
            </a:endParaRPr>
          </a:p>
        </p:txBody>
      </p:sp>
      <p:pic>
        <p:nvPicPr>
          <p:cNvPr id="4" name="Picture 1"/>
          <p:cNvPicPr>
            <a:picLocks noChangeAspect="1"/>
          </p:cNvPicPr>
          <p:nvPr/>
        </p:nvPicPr>
        <p:blipFill>
          <a:blip r:embed="rId2"/>
          <a:stretch>
            <a:fillRect/>
          </a:stretch>
        </p:blipFill>
        <p:spPr>
          <a:xfrm>
            <a:off x="6656897" y="1768999"/>
            <a:ext cx="5025225" cy="2727960"/>
          </a:xfrm>
          <a:prstGeom prst="rect">
            <a:avLst/>
          </a:prstGeom>
          <a:noFill/>
          <a:ln w="9525">
            <a:noFill/>
          </a:ln>
        </p:spPr>
      </p:pic>
      <p:sp>
        <p:nvSpPr>
          <p:cNvPr id="5" name="Text Box 4"/>
          <p:cNvSpPr txBox="1"/>
          <p:nvPr/>
        </p:nvSpPr>
        <p:spPr>
          <a:xfrm>
            <a:off x="1106170" y="4678045"/>
            <a:ext cx="4064000" cy="460375"/>
          </a:xfrm>
          <a:prstGeom prst="rect">
            <a:avLst/>
          </a:prstGeom>
          <a:noFill/>
        </p:spPr>
        <p:txBody>
          <a:bodyPr wrap="square" rtlCol="0">
            <a:spAutoFit/>
          </a:bodyPr>
          <a:p>
            <a:pPr algn="ctr"/>
            <a:r>
              <a:rPr lang="vi-VN" altLang="en-US" sz="2400">
                <a:latin typeface="+mj-lt"/>
                <a:cs typeface="+mj-lt"/>
              </a:rPr>
              <a:t>Chức năng lọc sản phẩm</a:t>
            </a:r>
            <a:endParaRPr lang="vi-VN" altLang="en-US" sz="2400">
              <a:latin typeface="+mj-lt"/>
              <a:cs typeface="+mj-lt"/>
            </a:endParaRPr>
          </a:p>
        </p:txBody>
      </p:sp>
      <p:sp>
        <p:nvSpPr>
          <p:cNvPr id="6" name="Text Box 5"/>
          <p:cNvSpPr txBox="1"/>
          <p:nvPr/>
        </p:nvSpPr>
        <p:spPr>
          <a:xfrm>
            <a:off x="7137400" y="4678045"/>
            <a:ext cx="4064000" cy="460375"/>
          </a:xfrm>
          <a:prstGeom prst="rect">
            <a:avLst/>
          </a:prstGeom>
          <a:noFill/>
        </p:spPr>
        <p:txBody>
          <a:bodyPr wrap="square" rtlCol="0">
            <a:spAutoFit/>
          </a:bodyPr>
          <a:p>
            <a:r>
              <a:rPr lang="vi-VN" altLang="en-US" sz="2400">
                <a:latin typeface="+mj-lt"/>
                <a:cs typeface="+mj-lt"/>
              </a:rPr>
              <a:t>Chức năng tra cứu sản phẩm</a:t>
            </a:r>
            <a:endParaRPr lang="vi-VN" altLang="en-US" sz="2400">
              <a:latin typeface="+mj-lt"/>
              <a:cs typeface="+mj-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64000" y="375920"/>
            <a:ext cx="4064000" cy="521970"/>
          </a:xfrm>
          <a:prstGeom prst="rect">
            <a:avLst/>
          </a:prstGeom>
          <a:noFill/>
        </p:spPr>
        <p:txBody>
          <a:bodyPr wrap="square" rtlCol="0">
            <a:spAutoFit/>
          </a:bodyPr>
          <a:lstStyle/>
          <a:p>
            <a:pPr algn="ctr"/>
            <a:r>
              <a:rPr lang="vi-VN" altLang="en-US" sz="2800" b="1" dirty="0">
                <a:latin typeface="+mj-lt"/>
                <a:cs typeface="+mj-lt"/>
              </a:rPr>
              <a:t>Giao diện trang khác</a:t>
            </a:r>
            <a:endParaRPr lang="vi-VN" altLang="en-US" sz="2800" b="1" dirty="0">
              <a:latin typeface="+mj-lt"/>
              <a:cs typeface="+mj-lt"/>
            </a:endParaRPr>
          </a:p>
        </p:txBody>
      </p:sp>
      <p:pic>
        <p:nvPicPr>
          <p:cNvPr id="3" name="Picture 1"/>
          <p:cNvPicPr>
            <a:picLocks noChangeAspect="1"/>
          </p:cNvPicPr>
          <p:nvPr/>
        </p:nvPicPr>
        <p:blipFill>
          <a:blip r:embed="rId1"/>
          <a:stretch>
            <a:fillRect/>
          </a:stretch>
        </p:blipFill>
        <p:spPr>
          <a:xfrm>
            <a:off x="706341" y="1049973"/>
            <a:ext cx="5575935" cy="1995805"/>
          </a:xfrm>
          <a:prstGeom prst="rect">
            <a:avLst/>
          </a:prstGeom>
          <a:noFill/>
          <a:ln w="9525">
            <a:noFill/>
          </a:ln>
        </p:spPr>
      </p:pic>
      <p:pic>
        <p:nvPicPr>
          <p:cNvPr id="4" name="Picture 1"/>
          <p:cNvPicPr>
            <a:picLocks noChangeAspect="1"/>
          </p:cNvPicPr>
          <p:nvPr/>
        </p:nvPicPr>
        <p:blipFill>
          <a:blip r:embed="rId2"/>
          <a:stretch>
            <a:fillRect/>
          </a:stretch>
        </p:blipFill>
        <p:spPr>
          <a:xfrm>
            <a:off x="6414453" y="1049973"/>
            <a:ext cx="5329624" cy="1995805"/>
          </a:xfrm>
          <a:prstGeom prst="rect">
            <a:avLst/>
          </a:prstGeom>
          <a:noFill/>
          <a:ln w="9525">
            <a:noFill/>
          </a:ln>
        </p:spPr>
      </p:pic>
      <p:pic>
        <p:nvPicPr>
          <p:cNvPr id="5" name="Picture 1"/>
          <p:cNvPicPr>
            <a:picLocks noChangeAspect="1"/>
          </p:cNvPicPr>
          <p:nvPr/>
        </p:nvPicPr>
        <p:blipFill>
          <a:blip r:embed="rId3"/>
          <a:stretch>
            <a:fillRect/>
          </a:stretch>
        </p:blipFill>
        <p:spPr>
          <a:xfrm>
            <a:off x="6414454" y="3402963"/>
            <a:ext cx="5329624" cy="2608221"/>
          </a:xfrm>
          <a:prstGeom prst="rect">
            <a:avLst/>
          </a:prstGeom>
          <a:noFill/>
          <a:ln w="9525">
            <a:noFill/>
          </a:ln>
        </p:spPr>
      </p:pic>
      <p:pic>
        <p:nvPicPr>
          <p:cNvPr id="6" name="Picture -2147482606"/>
          <p:cNvPicPr>
            <a:picLocks noChangeAspect="1"/>
          </p:cNvPicPr>
          <p:nvPr/>
        </p:nvPicPr>
        <p:blipFill>
          <a:blip r:embed="rId4"/>
          <a:stretch>
            <a:fillRect/>
          </a:stretch>
        </p:blipFill>
        <p:spPr>
          <a:xfrm>
            <a:off x="706341" y="3402964"/>
            <a:ext cx="5575935" cy="2608221"/>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350010" y="1253490"/>
            <a:ext cx="5789295" cy="203073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Picture 1"/>
          <p:cNvPicPr>
            <a:picLocks noChangeAspect="1"/>
          </p:cNvPicPr>
          <p:nvPr/>
        </p:nvPicPr>
        <p:blipFill>
          <a:blip r:embed="rId1"/>
          <a:stretch>
            <a:fillRect/>
          </a:stretch>
        </p:blipFill>
        <p:spPr>
          <a:xfrm>
            <a:off x="1470484" y="3572135"/>
            <a:ext cx="5761990" cy="2289878"/>
          </a:xfrm>
          <a:prstGeom prst="rect">
            <a:avLst/>
          </a:prstGeom>
          <a:noFill/>
          <a:ln w="9525">
            <a:noFill/>
          </a:ln>
        </p:spPr>
      </p:pic>
      <p:sp>
        <p:nvSpPr>
          <p:cNvPr id="3" name="Text Box 2"/>
          <p:cNvSpPr txBox="1"/>
          <p:nvPr/>
        </p:nvSpPr>
        <p:spPr>
          <a:xfrm>
            <a:off x="3959750" y="508966"/>
            <a:ext cx="4953661" cy="523220"/>
          </a:xfrm>
          <a:prstGeom prst="rect">
            <a:avLst/>
          </a:prstGeom>
          <a:noFill/>
        </p:spPr>
        <p:txBody>
          <a:bodyPr wrap="square" rtlCol="0">
            <a:spAutoFit/>
          </a:bodyPr>
          <a:lstStyle/>
          <a:p>
            <a:pPr algn="ctr"/>
            <a:r>
              <a:rPr lang="vi-VN" altLang="en-US" sz="2800" b="1" dirty="0">
                <a:latin typeface="Calibri Light" panose="020F0302020204030204" charset="0"/>
                <a:ea typeface="Calibri Light" panose="020F0302020204030204" charset="0"/>
                <a:cs typeface="Calibri Light" panose="020F0302020204030204" charset="0"/>
              </a:rPr>
              <a:t>Giao diện chức năng </a:t>
            </a:r>
            <a:r>
              <a:rPr lang="vi-VN" altLang="en-US" sz="2800" b="1" dirty="0" smtClean="0">
                <a:latin typeface="Calibri Light" panose="020F0302020204030204" charset="0"/>
                <a:ea typeface="Calibri Light" panose="020F0302020204030204" charset="0"/>
                <a:cs typeface="Calibri Light" panose="020F0302020204030204" charset="0"/>
              </a:rPr>
              <a:t>thanh toán </a:t>
            </a:r>
            <a:endParaRPr lang="vi-VN" altLang="en-US" sz="2800" b="1" dirty="0">
              <a:latin typeface="Calibri Light" panose="020F0302020204030204" charset="0"/>
              <a:ea typeface="Calibri Light" panose="020F0302020204030204" charset="0"/>
              <a:cs typeface="Calibri Light" panose="020F0302020204030204" charset="0"/>
            </a:endParaRPr>
          </a:p>
        </p:txBody>
      </p:sp>
      <p:pic>
        <p:nvPicPr>
          <p:cNvPr id="4" name="Picture 3"/>
          <p:cNvPicPr>
            <a:picLocks noChangeAspect="1"/>
          </p:cNvPicPr>
          <p:nvPr/>
        </p:nvPicPr>
        <p:blipFill>
          <a:blip r:embed="rId2"/>
          <a:stretch>
            <a:fillRect/>
          </a:stretch>
        </p:blipFill>
        <p:spPr>
          <a:xfrm>
            <a:off x="7844725" y="1333125"/>
            <a:ext cx="3017782" cy="4823878"/>
          </a:xfrm>
          <a:prstGeom prst="rect">
            <a:avLst/>
          </a:prstGeom>
        </p:spPr>
      </p:pic>
      <p:sp>
        <p:nvSpPr>
          <p:cNvPr id="5" name="Text Box 4"/>
          <p:cNvSpPr txBox="1"/>
          <p:nvPr/>
        </p:nvSpPr>
        <p:spPr>
          <a:xfrm>
            <a:off x="1470660" y="1332865"/>
            <a:ext cx="5761990" cy="1938020"/>
          </a:xfrm>
          <a:prstGeom prst="rect">
            <a:avLst/>
          </a:prstGeom>
          <a:noFill/>
        </p:spPr>
        <p:txBody>
          <a:bodyPr wrap="square" rtlCol="0">
            <a:spAutoFit/>
          </a:bodyPr>
          <a:p>
            <a:r>
              <a:rPr lang="vi-VN" altLang="en-US" sz="2400">
                <a:latin typeface="+mj-lt"/>
                <a:cs typeface="+mj-lt"/>
              </a:rPr>
              <a:t>Sao khi thêm sản phẩm vào thì sản phẩm sẽ có mặt ở trang thanh toán người dùng có thể tăng giảm số lượng cũng như xóa bỏ sản phẩm khác ra khỏi giỏ hàng, tổng số tiền sẽ được tính khi có sản phẩm trong giỏ </a:t>
            </a:r>
            <a:endParaRPr lang="vi-VN" altLang="en-US" sz="2400">
              <a:latin typeface="+mj-lt"/>
              <a:cs typeface="+mj-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ounded Rectangle 6"/>
          <p:cNvSpPr/>
          <p:nvPr/>
        </p:nvSpPr>
        <p:spPr>
          <a:xfrm>
            <a:off x="337185" y="1590675"/>
            <a:ext cx="5758180" cy="417703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ounded Rectangle 4"/>
          <p:cNvSpPr/>
          <p:nvPr/>
        </p:nvSpPr>
        <p:spPr>
          <a:xfrm>
            <a:off x="6095365" y="1590675"/>
            <a:ext cx="5758180" cy="417703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075305" y="568325"/>
            <a:ext cx="6041390" cy="460375"/>
          </a:xfrm>
          <a:prstGeom prst="rect">
            <a:avLst/>
          </a:prstGeom>
          <a:noFill/>
        </p:spPr>
        <p:txBody>
          <a:bodyPr wrap="square" rtlCol="0">
            <a:spAutoFit/>
          </a:bodyPr>
          <a:p>
            <a:pPr algn="ctr"/>
            <a:r>
              <a:rPr lang="en-US" altLang="en-US" sz="2400" b="1">
                <a:latin typeface="Calibri Light" panose="020F0302020204030204" charset="0"/>
                <a:cs typeface="Calibri Light" panose="020F0302020204030204" charset="0"/>
              </a:rPr>
              <a:t>CH</a:t>
            </a:r>
            <a:r>
              <a:rPr lang="en-US" altLang="en-US" sz="2400" b="1">
                <a:latin typeface="Calibri Light" panose="020F0302020204030204" charset="0"/>
                <a:cs typeface="Calibri Light" panose="020F0302020204030204" charset="0"/>
              </a:rPr>
              <a:t>ƯƠ</a:t>
            </a:r>
            <a:r>
              <a:rPr lang="en-US" altLang="en-US" sz="2400" b="1">
                <a:latin typeface="Calibri Light" panose="020F0302020204030204" charset="0"/>
                <a:cs typeface="Calibri Light" panose="020F0302020204030204" charset="0"/>
              </a:rPr>
              <a:t>NG 5: KẾT LUẬN V</a:t>
            </a:r>
            <a:r>
              <a:rPr lang="en-US" altLang="en-US" sz="2400" b="1">
                <a:latin typeface="Calibri Light" panose="020F0302020204030204" charset="0"/>
                <a:cs typeface="Calibri Light" panose="020F0302020204030204" charset="0"/>
              </a:rPr>
              <a:t>À</a:t>
            </a:r>
            <a:r>
              <a:rPr lang="en-US" altLang="en-US" sz="2400" b="1">
                <a:latin typeface="Calibri Light" panose="020F0302020204030204" charset="0"/>
                <a:cs typeface="Calibri Light" panose="020F0302020204030204" charset="0"/>
              </a:rPr>
              <a:t> H</a:t>
            </a:r>
            <a:r>
              <a:rPr lang="en-US" altLang="en-US" sz="2400" b="1">
                <a:latin typeface="Calibri Light" panose="020F0302020204030204" charset="0"/>
                <a:cs typeface="Calibri Light" panose="020F0302020204030204" charset="0"/>
              </a:rPr>
              <a:t>Ư</a:t>
            </a:r>
            <a:r>
              <a:rPr lang="en-US" altLang="en-US" sz="2400" b="1">
                <a:latin typeface="Calibri Light" panose="020F0302020204030204" charset="0"/>
                <a:cs typeface="Calibri Light" panose="020F0302020204030204" charset="0"/>
              </a:rPr>
              <a:t>ỚNG PH</a:t>
            </a:r>
            <a:r>
              <a:rPr lang="en-US" altLang="en-US" sz="2400" b="1">
                <a:latin typeface="Calibri Light" panose="020F0302020204030204" charset="0"/>
                <a:cs typeface="Calibri Light" panose="020F0302020204030204" charset="0"/>
              </a:rPr>
              <a:t>Á</a:t>
            </a:r>
            <a:r>
              <a:rPr lang="en-US" altLang="en-US" sz="2400" b="1">
                <a:latin typeface="Calibri Light" panose="020F0302020204030204" charset="0"/>
                <a:cs typeface="Calibri Light" panose="020F0302020204030204" charset="0"/>
              </a:rPr>
              <a:t>T TRIỂN</a:t>
            </a:r>
            <a:endParaRPr lang="en-US" altLang="en-US" sz="2400" b="1">
              <a:latin typeface="Calibri Light" panose="020F0302020204030204" charset="0"/>
              <a:cs typeface="Calibri Light" panose="020F0302020204030204" charset="0"/>
            </a:endParaRPr>
          </a:p>
        </p:txBody>
      </p:sp>
      <p:sp>
        <p:nvSpPr>
          <p:cNvPr id="3" name="Text Box 2"/>
          <p:cNvSpPr txBox="1"/>
          <p:nvPr/>
        </p:nvSpPr>
        <p:spPr>
          <a:xfrm>
            <a:off x="617220" y="1590675"/>
            <a:ext cx="5478145" cy="4092575"/>
          </a:xfrm>
          <a:prstGeom prst="rect">
            <a:avLst/>
          </a:prstGeom>
          <a:noFill/>
        </p:spPr>
        <p:txBody>
          <a:bodyPr wrap="square" rtlCol="0">
            <a:spAutoFit/>
          </a:bodyPr>
          <a:p>
            <a:pPr algn="l"/>
            <a:r>
              <a:rPr lang="en-US" altLang="en-US" sz="2000" b="1">
                <a:latin typeface="Calibri Light" panose="020F0302020204030204" charset="0"/>
                <a:cs typeface="Calibri Light" panose="020F0302020204030204" charset="0"/>
              </a:rPr>
              <a:t>Kết luận </a:t>
            </a:r>
            <a:endParaRPr lang="en-US" altLang="en-US" sz="2000" b="1">
              <a:latin typeface="Calibri Light" panose="020F0302020204030204" charset="0"/>
              <a:cs typeface="Calibri Light" panose="020F0302020204030204" charset="0"/>
            </a:endParaRPr>
          </a:p>
          <a:p>
            <a:pPr algn="l"/>
            <a:r>
              <a:rPr lang="en-US" altLang="en-US" sz="2000">
                <a:latin typeface="Calibri Light" panose="020F0302020204030204" charset="0"/>
                <a:cs typeface="Calibri Light" panose="020F0302020204030204" charset="0"/>
              </a:rPr>
              <a:t>Về kiến thức: </a:t>
            </a:r>
            <a:endParaRPr lang="en-US" altLang="en-US" sz="2000">
              <a:latin typeface="Calibri Light" panose="020F0302020204030204" charset="0"/>
              <a:cs typeface="Calibri Light" panose="020F0302020204030204" charset="0"/>
            </a:endParaRPr>
          </a:p>
          <a:p>
            <a:pPr algn="l"/>
            <a:r>
              <a:rPr lang="en-US" altLang="en-US" sz="2000">
                <a:latin typeface="Calibri Light" panose="020F0302020204030204" charset="0"/>
                <a:cs typeface="Calibri Light" panose="020F0302020204030204" charset="0"/>
              </a:rPr>
              <a:t>- Vận dụng </a:t>
            </a:r>
            <a:r>
              <a:rPr lang="en-US" altLang="en-US" sz="2000">
                <a:latin typeface="Calibri Light" panose="020F0302020204030204" charset="0"/>
                <a:cs typeface="Calibri Light" panose="020F0302020204030204" charset="0"/>
              </a:rPr>
              <a:t>đư</a:t>
            </a:r>
            <a:r>
              <a:rPr lang="en-US" altLang="en-US" sz="2000">
                <a:latin typeface="Calibri Light" panose="020F0302020204030204" charset="0"/>
                <a:cs typeface="Calibri Light" panose="020F0302020204030204" charset="0"/>
              </a:rPr>
              <a:t>ợc các kiến thức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ã học về web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ể sáng tạo </a:t>
            </a:r>
            <a:r>
              <a:rPr lang="en-US" altLang="en-US" sz="2000">
                <a:latin typeface="Calibri Light" panose="020F0302020204030204" charset="0"/>
                <a:cs typeface="Calibri Light" panose="020F0302020204030204" charset="0"/>
              </a:rPr>
              <a:t>đư</a:t>
            </a:r>
            <a:r>
              <a:rPr lang="en-US" altLang="en-US" sz="2000">
                <a:latin typeface="Calibri Light" panose="020F0302020204030204" charset="0"/>
                <a:cs typeface="Calibri Light" panose="020F0302020204030204" charset="0"/>
              </a:rPr>
              <a:t>ợc một trang web hoàn chỉnh.</a:t>
            </a:r>
            <a:endParaRPr lang="en-US" altLang="en-US" sz="2000">
              <a:latin typeface="Calibri Light" panose="020F0302020204030204" charset="0"/>
              <a:cs typeface="Calibri Light" panose="020F0302020204030204" charset="0"/>
            </a:endParaRPr>
          </a:p>
          <a:p>
            <a:pPr algn="l"/>
            <a:r>
              <a:rPr lang="en-US" altLang="en-US" sz="2000">
                <a:latin typeface="Calibri Light" panose="020F0302020204030204" charset="0"/>
                <a:cs typeface="Calibri Light" panose="020F0302020204030204" charset="0"/>
              </a:rPr>
              <a:t>- Hiểu và vận dụng </a:t>
            </a:r>
            <a:r>
              <a:rPr lang="en-US" altLang="en-US" sz="2000">
                <a:latin typeface="Calibri Light" panose="020F0302020204030204" charset="0"/>
                <a:cs typeface="Calibri Light" panose="020F0302020204030204" charset="0"/>
              </a:rPr>
              <a:t>đư</a:t>
            </a:r>
            <a:r>
              <a:rPr lang="en-US" altLang="en-US" sz="2000">
                <a:latin typeface="Calibri Light" panose="020F0302020204030204" charset="0"/>
                <a:cs typeface="Calibri Light" panose="020F0302020204030204" charset="0"/>
              </a:rPr>
              <a:t>ợc cách sử dụng framework Bootstrap, HTML, CSS và JavaScript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ể xây dựng website. Tích hợp API giả lập với JSON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ể thực hiện chức n</a:t>
            </a:r>
            <a:r>
              <a:rPr lang="en-US" altLang="en-US" sz="2000">
                <a:latin typeface="Calibri Light" panose="020F0302020204030204" charset="0"/>
                <a:cs typeface="Calibri Light" panose="020F0302020204030204" charset="0"/>
              </a:rPr>
              <a:t>ă</a:t>
            </a:r>
            <a:r>
              <a:rPr lang="en-US" altLang="en-US" sz="2000">
                <a:latin typeface="Calibri Light" panose="020F0302020204030204" charset="0"/>
                <a:cs typeface="Calibri Light" panose="020F0302020204030204" charset="0"/>
              </a:rPr>
              <a:t>ng tra cứu, hiển thị sản phẩm.</a:t>
            </a:r>
            <a:endParaRPr lang="en-US" altLang="en-US" sz="2000">
              <a:latin typeface="Calibri Light" panose="020F0302020204030204" charset="0"/>
              <a:cs typeface="Calibri Light" panose="020F0302020204030204" charset="0"/>
            </a:endParaRPr>
          </a:p>
          <a:p>
            <a:pPr algn="l"/>
            <a:r>
              <a:rPr lang="en-US" altLang="en-US" sz="2000">
                <a:latin typeface="Calibri Light" panose="020F0302020204030204" charset="0"/>
                <a:cs typeface="Calibri Light" panose="020F0302020204030204" charset="0"/>
              </a:rPr>
              <a:t>Về ứng dụng: </a:t>
            </a:r>
            <a:endParaRPr lang="en-US" altLang="en-US" sz="2000">
              <a:latin typeface="Calibri Light" panose="020F0302020204030204" charset="0"/>
              <a:cs typeface="Calibri Light" panose="020F0302020204030204" charset="0"/>
            </a:endParaRPr>
          </a:p>
          <a:p>
            <a:pPr algn="l"/>
            <a:r>
              <a:rPr lang="en-US" altLang="en-US" sz="2000">
                <a:latin typeface="Calibri Light" panose="020F0302020204030204" charset="0"/>
                <a:cs typeface="Calibri Light" panose="020F0302020204030204" charset="0"/>
              </a:rPr>
              <a:t>Ứng dụng thành công Bootstrap thiết kế giao diện website giới thiệu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ồng hồ Casio với: trang chủ, danh sách sản phẩm, phân loại sản phẩm, liên hệ, giới thiệu, mua bán.</a:t>
            </a:r>
            <a:endParaRPr lang="en-US" altLang="en-US" sz="2000">
              <a:latin typeface="Calibri Light" panose="020F0302020204030204" charset="0"/>
              <a:cs typeface="Calibri Light" panose="020F0302020204030204" charset="0"/>
            </a:endParaRPr>
          </a:p>
        </p:txBody>
      </p:sp>
      <p:sp>
        <p:nvSpPr>
          <p:cNvPr id="4" name="Text Box 3"/>
          <p:cNvSpPr txBox="1"/>
          <p:nvPr/>
        </p:nvSpPr>
        <p:spPr>
          <a:xfrm>
            <a:off x="6296025" y="1918970"/>
            <a:ext cx="5541645" cy="3169285"/>
          </a:xfrm>
          <a:prstGeom prst="rect">
            <a:avLst/>
          </a:prstGeom>
          <a:noFill/>
        </p:spPr>
        <p:txBody>
          <a:bodyPr wrap="square" rtlCol="0">
            <a:spAutoFit/>
          </a:bodyPr>
          <a:p>
            <a:r>
              <a:rPr lang="en-US" altLang="en-US"/>
              <a:t> </a:t>
            </a:r>
            <a:r>
              <a:rPr lang="en-US" altLang="en-US" sz="2000" b="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H</a:t>
            </a:r>
            <a:r>
              <a:rPr lang="en-US" altLang="en-US" sz="2000" b="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ư</a:t>
            </a:r>
            <a:r>
              <a:rPr lang="en-US" altLang="en-US" sz="2000" b="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ớng phát triển </a:t>
            </a:r>
            <a:endParaRPr lang="en-US" altLang="en-US" sz="2000" b="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Sao khi hoàn thành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ề tài tôi nhận thấy trang web của mình có thể phát triển thêm </a:t>
            </a:r>
            <a:r>
              <a:rPr lang="en-US" altLang="en-US" sz="2000">
                <a:latin typeface="Calibri Light" panose="020F0302020204030204" charset="0"/>
                <a:cs typeface="Calibri Light" panose="020F0302020204030204" charset="0"/>
              </a:rPr>
              <a:t>đư</a:t>
            </a:r>
            <a:r>
              <a:rPr lang="en-US" altLang="en-US" sz="2000">
                <a:latin typeface="Calibri Light" panose="020F0302020204030204" charset="0"/>
                <a:cs typeface="Calibri Light" panose="020F0302020204030204" charset="0"/>
              </a:rPr>
              <a:t>ợc nhiều tính n</a:t>
            </a:r>
            <a:r>
              <a:rPr lang="en-US" altLang="en-US" sz="2000">
                <a:latin typeface="Calibri Light" panose="020F0302020204030204" charset="0"/>
                <a:cs typeface="Calibri Light" panose="020F0302020204030204" charset="0"/>
              </a:rPr>
              <a:t>ă</a:t>
            </a:r>
            <a:r>
              <a:rPr lang="en-US" altLang="en-US" sz="2000">
                <a:latin typeface="Calibri Light" panose="020F0302020204030204" charset="0"/>
                <a:cs typeface="Calibri Light" panose="020F0302020204030204" charset="0"/>
              </a:rPr>
              <a:t>ng nữa nên nếu có thể tôi sẽ thêm một số chức n</a:t>
            </a:r>
            <a:r>
              <a:rPr lang="en-US" altLang="en-US" sz="2000">
                <a:latin typeface="Calibri Light" panose="020F0302020204030204" charset="0"/>
                <a:cs typeface="Calibri Light" panose="020F0302020204030204" charset="0"/>
              </a:rPr>
              <a:t>ă</a:t>
            </a:r>
            <a:r>
              <a:rPr lang="en-US" altLang="en-US" sz="2000">
                <a:latin typeface="Calibri Light" panose="020F0302020204030204" charset="0"/>
                <a:cs typeface="Calibri Light" panose="020F0302020204030204" charset="0"/>
              </a:rPr>
              <a:t>ng nh</a:t>
            </a:r>
            <a:r>
              <a:rPr lang="en-US" altLang="en-US" sz="2000">
                <a:latin typeface="Calibri Light" panose="020F0302020204030204" charset="0"/>
                <a:cs typeface="Calibri Light" panose="020F0302020204030204" charset="0"/>
              </a:rPr>
              <a:t>ư</a:t>
            </a:r>
            <a:r>
              <a:rPr lang="en-US" altLang="en-US" sz="2000">
                <a:latin typeface="Calibri Light" panose="020F0302020204030204" charset="0"/>
                <a:cs typeface="Calibri Light" panose="020F0302020204030204" charset="0"/>
              </a:rPr>
              <a:t>:</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-Kết hợp CSDL </a:t>
            </a:r>
            <a:r>
              <a:rPr lang="en-US" altLang="en-US" sz="2000">
                <a:latin typeface="Calibri Light" panose="020F0302020204030204" charset="0"/>
                <a:cs typeface="Calibri Light" panose="020F0302020204030204" charset="0"/>
              </a:rPr>
              <a:t>đ</a:t>
            </a:r>
            <a:r>
              <a:rPr lang="en-US" altLang="en-US" sz="2000">
                <a:latin typeface="Calibri Light" panose="020F0302020204030204" charset="0"/>
                <a:cs typeface="Calibri Light" panose="020F0302020204030204" charset="0"/>
              </a:rPr>
              <a:t>ể quản l</a:t>
            </a:r>
            <a:r>
              <a:rPr lang="en-US" altLang="en-US" sz="2000">
                <a:latin typeface="Calibri Light" panose="020F0302020204030204" charset="0"/>
                <a:cs typeface="Calibri Light" panose="020F0302020204030204" charset="0"/>
              </a:rPr>
              <a:t>ý</a:t>
            </a:r>
            <a:r>
              <a:rPr lang="en-US" altLang="en-US" sz="2000">
                <a:latin typeface="Calibri Light" panose="020F0302020204030204" charset="0"/>
                <a:cs typeface="Calibri Light" panose="020F0302020204030204" charset="0"/>
              </a:rPr>
              <a:t> thông tin. </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-Kết hợp thanh toán qua các loại ví diện tử nh</a:t>
            </a:r>
            <a:r>
              <a:rPr lang="en-US" altLang="en-US" sz="2000">
                <a:latin typeface="Calibri Light" panose="020F0302020204030204" charset="0"/>
                <a:cs typeface="Calibri Light" panose="020F0302020204030204" charset="0"/>
              </a:rPr>
              <a:t>ư</a:t>
            </a:r>
            <a:r>
              <a:rPr lang="en-US" altLang="en-US" sz="2000">
                <a:latin typeface="Calibri Light" panose="020F0302020204030204" charset="0"/>
                <a:cs typeface="Calibri Light" panose="020F0302020204030204" charset="0"/>
              </a:rPr>
              <a:t> MOMO, ZALOPAY,...</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-L</a:t>
            </a:r>
            <a:r>
              <a:rPr lang="en-US" altLang="en-US" sz="2000">
                <a:latin typeface="Calibri Light" panose="020F0302020204030204" charset="0"/>
                <a:cs typeface="Calibri Light" panose="020F0302020204030204" charset="0"/>
              </a:rPr>
              <a:t>ư</a:t>
            </a:r>
            <a:r>
              <a:rPr lang="en-US" altLang="en-US" sz="2000">
                <a:latin typeface="Calibri Light" panose="020F0302020204030204" charset="0"/>
                <a:cs typeface="Calibri Light" panose="020F0302020204030204" charset="0"/>
              </a:rPr>
              <a:t>u giữ thông tin khách hành khi truy cập vào trang web</a:t>
            </a:r>
            <a:endParaRPr lang="en-US" altLang="en-US" sz="2000">
              <a:latin typeface="Calibri Light" panose="020F0302020204030204" charset="0"/>
              <a:cs typeface="Calibri Light" panose="020F0302020204030204" charset="0"/>
            </a:endParaRPr>
          </a:p>
        </p:txBody>
      </p:sp>
      <p:sp>
        <p:nvSpPr>
          <p:cNvPr id="6" name="Text Box 5"/>
          <p:cNvSpPr txBox="1"/>
          <p:nvPr/>
        </p:nvSpPr>
        <p:spPr>
          <a:xfrm>
            <a:off x="10291445" y="1330325"/>
            <a:ext cx="4064000" cy="368300"/>
          </a:xfrm>
          <a:prstGeom prst="rect">
            <a:avLst/>
          </a:prstGeom>
          <a:noFill/>
        </p:spPr>
        <p:txBody>
          <a:bodyPr wrap="square" rtlCol="0">
            <a:spAutoFit/>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608330" y="1941830"/>
            <a:ext cx="4857750" cy="187261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 name="Text Box 3"/>
          <p:cNvSpPr txBox="1"/>
          <p:nvPr/>
        </p:nvSpPr>
        <p:spPr>
          <a:xfrm>
            <a:off x="3373755" y="399415"/>
            <a:ext cx="5443855" cy="1198880"/>
          </a:xfrm>
          <a:prstGeom prst="rect">
            <a:avLst/>
          </a:prstGeom>
          <a:noFill/>
        </p:spPr>
        <p:txBody>
          <a:bodyPr wrap="square" rtlCol="0">
            <a:spAutoFit/>
          </a:bodyPr>
          <a:lstStyle/>
          <a:p>
            <a:pPr algn="ctr"/>
            <a:r>
              <a:rPr lang="vi-VN" alt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rPr>
              <a:t>GIỚI THIỆU NỘI DUNG NGHIÊN CỨU</a:t>
            </a:r>
            <a:endParaRPr lang="vi-VN" alt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endParaRPr>
          </a:p>
        </p:txBody>
      </p:sp>
      <p:sp>
        <p:nvSpPr>
          <p:cNvPr id="8" name="Rectangles 7"/>
          <p:cNvSpPr/>
          <p:nvPr/>
        </p:nvSpPr>
        <p:spPr>
          <a:xfrm>
            <a:off x="6888480" y="1863725"/>
            <a:ext cx="4857750" cy="221678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 name="Text Box 4"/>
          <p:cNvSpPr txBox="1"/>
          <p:nvPr/>
        </p:nvSpPr>
        <p:spPr>
          <a:xfrm>
            <a:off x="723265" y="2188210"/>
            <a:ext cx="4628515" cy="1568450"/>
          </a:xfrm>
          <a:prstGeom prst="rect">
            <a:avLst/>
          </a:prstGeom>
          <a:noFill/>
        </p:spPr>
        <p:txBody>
          <a:bodyPr wrap="square" rtlCol="0">
            <a:spAutoFit/>
          </a:bodyPr>
          <a:lstStyle/>
          <a:p>
            <a:pPr algn="ctr"/>
            <a:r>
              <a:rPr lang="vi-VN" altLang="en-US" sz="3200">
                <a:latin typeface="Calibri Light" panose="020F0302020204030204" charset="0"/>
                <a:cs typeface="Calibri Light" panose="020F0302020204030204" charset="0"/>
              </a:rPr>
              <a:t>CHƯƠNG 1: TỔNG QUAN</a:t>
            </a:r>
            <a:endParaRPr lang="vi-VN" altLang="en-US" sz="3200">
              <a:latin typeface="Calibri Light" panose="020F0302020204030204" charset="0"/>
              <a:cs typeface="Calibri Light" panose="020F0302020204030204" charset="0"/>
            </a:endParaRPr>
          </a:p>
          <a:p>
            <a:pPr algn="ctr"/>
            <a:r>
              <a:rPr lang="vi-VN" altLang="en-US" sz="3200">
                <a:latin typeface="Calibri Light" panose="020F0302020204030204" charset="0"/>
                <a:cs typeface="Calibri Light" panose="020F0302020204030204" charset="0"/>
              </a:rPr>
              <a:t>CHƯƠNG 2: NGHIÊN CỨU LÝ THUYẾT</a:t>
            </a:r>
            <a:endParaRPr lang="vi-VN" altLang="en-US" sz="3200">
              <a:latin typeface="Calibri Light" panose="020F0302020204030204" charset="0"/>
              <a:cs typeface="Calibri Light" panose="020F0302020204030204" charset="0"/>
            </a:endParaRPr>
          </a:p>
        </p:txBody>
      </p:sp>
      <p:sp>
        <p:nvSpPr>
          <p:cNvPr id="11" name="Rectangles 10"/>
          <p:cNvSpPr/>
          <p:nvPr/>
        </p:nvSpPr>
        <p:spPr>
          <a:xfrm>
            <a:off x="3666490" y="4502150"/>
            <a:ext cx="4857750" cy="17157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Text Box 5"/>
          <p:cNvSpPr txBox="1"/>
          <p:nvPr/>
        </p:nvSpPr>
        <p:spPr>
          <a:xfrm>
            <a:off x="7003415" y="2019935"/>
            <a:ext cx="4628515" cy="2061210"/>
          </a:xfrm>
          <a:prstGeom prst="rect">
            <a:avLst/>
          </a:prstGeom>
          <a:noFill/>
        </p:spPr>
        <p:txBody>
          <a:bodyPr wrap="square" rtlCol="0">
            <a:spAutoFit/>
          </a:bodyPr>
          <a:lstStyle/>
          <a:p>
            <a:pPr algn="ctr"/>
            <a:r>
              <a:rPr lang="vi-VN" altLang="en-US" sz="3200">
                <a:latin typeface="Calibri Light" panose="020F0302020204030204" charset="0"/>
                <a:cs typeface="Calibri Light" panose="020F0302020204030204" charset="0"/>
              </a:rPr>
              <a:t>CHƯƠNG 3: HIỆN THỰC HÓA NGHIÊN CỨU</a:t>
            </a:r>
            <a:endParaRPr lang="vi-VN" altLang="en-US" sz="3200">
              <a:latin typeface="Calibri Light" panose="020F0302020204030204" charset="0"/>
              <a:cs typeface="Calibri Light" panose="020F0302020204030204" charset="0"/>
            </a:endParaRPr>
          </a:p>
          <a:p>
            <a:pPr algn="ctr"/>
            <a:r>
              <a:rPr lang="vi-VN" altLang="en-US" sz="3200">
                <a:latin typeface="Calibri Light" panose="020F0302020204030204" charset="0"/>
                <a:cs typeface="Calibri Light" panose="020F0302020204030204" charset="0"/>
              </a:rPr>
              <a:t>CHƯƠNG 4: KẾT QUẢ ĐẠT ĐƯỢC</a:t>
            </a:r>
            <a:endParaRPr lang="vi-VN" altLang="en-US" sz="3200">
              <a:latin typeface="Calibri Light" panose="020F0302020204030204" charset="0"/>
              <a:cs typeface="Calibri Light" panose="020F0302020204030204" charset="0"/>
            </a:endParaRPr>
          </a:p>
        </p:txBody>
      </p:sp>
      <p:sp>
        <p:nvSpPr>
          <p:cNvPr id="7" name="Text Box 6"/>
          <p:cNvSpPr txBox="1"/>
          <p:nvPr/>
        </p:nvSpPr>
        <p:spPr>
          <a:xfrm>
            <a:off x="4063365" y="4749165"/>
            <a:ext cx="4064000" cy="1076325"/>
          </a:xfrm>
          <a:prstGeom prst="rect">
            <a:avLst/>
          </a:prstGeom>
          <a:noFill/>
        </p:spPr>
        <p:txBody>
          <a:bodyPr wrap="square" rtlCol="0">
            <a:spAutoFit/>
          </a:bodyPr>
          <a:lstStyle/>
          <a:p>
            <a:r>
              <a:rPr lang="vi-VN" altLang="en-US" sz="3200" dirty="0">
                <a:latin typeface="Calibri Light" panose="020F0302020204030204" charset="0"/>
                <a:cs typeface="Calibri Light" panose="020F0302020204030204" charset="0"/>
              </a:rPr>
              <a:t>CHƯƠNG 5: KẾT LUẬN, HƯỚNG PHÁT TRIỂN</a:t>
            </a:r>
            <a:endParaRPr lang="vi-VN" altLang="en-US" sz="3200" dirty="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s 5"/>
          <p:cNvSpPr/>
          <p:nvPr/>
        </p:nvSpPr>
        <p:spPr>
          <a:xfrm>
            <a:off x="1813560" y="1385570"/>
            <a:ext cx="8510270" cy="294449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064000" y="526415"/>
            <a:ext cx="4064000" cy="521970"/>
          </a:xfrm>
          <a:prstGeom prst="rect">
            <a:avLst/>
          </a:prstGeom>
          <a:noFill/>
        </p:spPr>
        <p:txBody>
          <a:bodyPr wrap="square" rtlCol="0">
            <a:spAutoFit/>
          </a:bodyPr>
          <a:p>
            <a:pPr algn="ctr"/>
            <a:r>
              <a:rPr lang="vi-VN" altLang="en-US" sz="2800">
                <a:solidFill>
                  <a:schemeClr val="tx1"/>
                </a:solidFill>
                <a:effectLst>
                  <a:outerShdw blurRad="38100" dist="19050" dir="2700000" algn="tl" rotWithShape="0">
                    <a:schemeClr val="dk1">
                      <a:alpha val="40000"/>
                    </a:schemeClr>
                  </a:outerShdw>
                </a:effectLst>
                <a:latin typeface="+mj-lt"/>
                <a:cs typeface="+mj-lt"/>
              </a:rPr>
              <a:t>TÀI LIỆU THAM KHẢO</a:t>
            </a:r>
            <a:endParaRPr lang="vi-VN" altLang="en-US" sz="2800">
              <a:solidFill>
                <a:schemeClr val="tx1"/>
              </a:solidFill>
              <a:effectLst>
                <a:outerShdw blurRad="38100" dist="19050" dir="2700000" algn="tl" rotWithShape="0">
                  <a:schemeClr val="dk1">
                    <a:alpha val="40000"/>
                  </a:schemeClr>
                </a:outerShdw>
              </a:effectLst>
              <a:latin typeface="+mj-lt"/>
              <a:cs typeface="+mj-lt"/>
            </a:endParaRPr>
          </a:p>
        </p:txBody>
      </p:sp>
      <p:sp>
        <p:nvSpPr>
          <p:cNvPr id="3" name="Text Box 2"/>
          <p:cNvSpPr txBox="1"/>
          <p:nvPr/>
        </p:nvSpPr>
        <p:spPr>
          <a:xfrm>
            <a:off x="1940560" y="1459230"/>
            <a:ext cx="8190865" cy="3294380"/>
          </a:xfrm>
          <a:prstGeom prst="rect">
            <a:avLst/>
          </a:prstGeom>
          <a:noFill/>
        </p:spPr>
        <p:txBody>
          <a:bodyPr wrap="square" rtlCol="0">
            <a:noAutofit/>
          </a:bodyPr>
          <a:p>
            <a:r>
              <a:rPr lang="vi-VN" altLang="en-US"/>
              <a:t>[ </a:t>
            </a:r>
            <a:r>
              <a:rPr lang="vi-VN" altLang="en-US"/>
              <a:t>1 ] </a:t>
            </a:r>
            <a:r>
              <a:rPr lang="en-US" altLang="en-US"/>
              <a:t>aws.amazon, "The difference between frontend and backend," 2024.</a:t>
            </a:r>
            <a:endParaRPr lang="en-US" altLang="en-US"/>
          </a:p>
          <a:p>
            <a:r>
              <a:rPr lang="vi-VN" altLang="en-US">
                <a:sym typeface="+mn-ea"/>
              </a:rPr>
              <a:t>[ </a:t>
            </a:r>
            <a:r>
              <a:rPr lang="vi-VN" altLang="en-US">
                <a:sym typeface="+mn-ea"/>
              </a:rPr>
              <a:t>2 ] </a:t>
            </a:r>
            <a:r>
              <a:rPr lang="en-US" altLang="en-US"/>
              <a:t>nguyenhuuhau, "UI UX là gì? UI, UX design là gì?," 22 3 2019. </a:t>
            </a:r>
            <a:endParaRPr lang="en-US" altLang="en-US"/>
          </a:p>
          <a:p>
            <a:r>
              <a:rPr lang="vi-VN" altLang="en-US">
                <a:sym typeface="+mn-ea"/>
              </a:rPr>
              <a:t>[ </a:t>
            </a:r>
            <a:r>
              <a:rPr lang="vi-VN" altLang="en-US">
                <a:sym typeface="+mn-ea"/>
              </a:rPr>
              <a:t>3 ] </a:t>
            </a:r>
            <a:r>
              <a:rPr lang="en-US" altLang="en-US"/>
              <a:t>fptshop, "Tính n</a:t>
            </a:r>
            <a:r>
              <a:rPr lang="en-US" altLang="en-US"/>
              <a:t>ă</a:t>
            </a:r>
            <a:r>
              <a:rPr lang="en-US" altLang="en-US"/>
              <a:t>ng của Bootstrap là gì? Thông tin về Bootstrap và h</a:t>
            </a:r>
            <a:r>
              <a:rPr lang="en-US" altLang="en-US"/>
              <a:t>ư</a:t>
            </a:r>
            <a:r>
              <a:rPr lang="en-US" altLang="en-US"/>
              <a:t>ớng dẫn cài </a:t>
            </a:r>
            <a:r>
              <a:rPr lang="en-US" altLang="en-US"/>
              <a:t>đ</a:t>
            </a:r>
            <a:r>
              <a:rPr lang="en-US" altLang="en-US"/>
              <a:t>ặt chi tiết nhất," 2024.  </a:t>
            </a:r>
            <a:endParaRPr lang="en-US" altLang="en-US"/>
          </a:p>
          <a:p>
            <a:r>
              <a:rPr lang="vi-VN" altLang="en-US">
                <a:sym typeface="+mn-ea"/>
              </a:rPr>
              <a:t>[ </a:t>
            </a:r>
            <a:r>
              <a:rPr lang="vi-VN" altLang="en-US">
                <a:sym typeface="+mn-ea"/>
              </a:rPr>
              <a:t>4 ] </a:t>
            </a:r>
            <a:r>
              <a:rPr lang="en-US" altLang="en-US"/>
              <a:t>w3schools, "Javascript," 2024.  </a:t>
            </a:r>
            <a:endParaRPr lang="en-US" altLang="en-US"/>
          </a:p>
          <a:p>
            <a:r>
              <a:rPr lang="vi-VN" altLang="en-US">
                <a:sym typeface="+mn-ea"/>
              </a:rPr>
              <a:t>[ </a:t>
            </a:r>
            <a:r>
              <a:rPr lang="vi-VN" altLang="en-US">
                <a:sym typeface="+mn-ea"/>
              </a:rPr>
              <a:t>5 ] </a:t>
            </a:r>
            <a:r>
              <a:rPr lang="en-US" altLang="en-US"/>
              <a:t>TheGioiDiDong, "javascript la gi co vai tro gi cach bat javascript tren 1321801," 2020. </a:t>
            </a:r>
            <a:endParaRPr lang="en-US" altLang="en-US"/>
          </a:p>
          <a:p>
            <a:r>
              <a:rPr lang="vi-VN" altLang="en-US">
                <a:sym typeface="+mn-ea"/>
              </a:rPr>
              <a:t>[ </a:t>
            </a:r>
            <a:r>
              <a:rPr lang="vi-VN" altLang="en-US">
                <a:sym typeface="+mn-ea"/>
              </a:rPr>
              <a:t>6 ] </a:t>
            </a:r>
            <a:r>
              <a:rPr lang="en-US" altLang="en-US"/>
              <a:t>W3Schools, "HTML," W3Schools. </a:t>
            </a:r>
            <a:endParaRPr lang="en-US" altLang="en-US"/>
          </a:p>
          <a:p>
            <a:r>
              <a:rPr lang="vi-VN" altLang="en-US">
                <a:sym typeface="+mn-ea"/>
              </a:rPr>
              <a:t>[ </a:t>
            </a:r>
            <a:r>
              <a:rPr lang="vi-VN" altLang="en-US">
                <a:sym typeface="+mn-ea"/>
              </a:rPr>
              <a:t>7 ] </a:t>
            </a:r>
            <a:r>
              <a:rPr lang="en-US" altLang="en-US"/>
              <a:t>MinhTriet, "Master API Responses: The Complete Guide to JSON Formatting," 2024. </a:t>
            </a:r>
            <a:endParaRPr lang="en-US" altLang="en-US"/>
          </a:p>
        </p:txBody>
      </p:sp>
      <p:graphicFrame>
        <p:nvGraphicFramePr>
          <p:cNvPr id="4" name="Table 3"/>
          <p:cNvGraphicFramePr/>
          <p:nvPr/>
        </p:nvGraphicFramePr>
        <p:xfrm>
          <a:off x="6076950" y="-385572"/>
          <a:ext cx="104775" cy="4526280"/>
        </p:xfrm>
        <a:graphic>
          <a:graphicData uri="http://schemas.openxmlformats.org/drawingml/2006/table">
            <a:tbl>
              <a:tblPr/>
              <a:tblGrid>
                <a:gridCol w="19050"/>
                <a:gridCol w="19050"/>
              </a:tblGrid>
              <a:tr h="655320">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[1]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aws.amazon, "The difference between frontend and backend," 2024.</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r>
              <a:tr h="544195">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[2]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nguyenhuuhau, "UI UX là gì? UI, UX design là gì?," 22 3 2019.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r>
              <a:tr h="1026160">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[3]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fptshop, "Tính năng của Bootstrap là gì? Thông tin về Bootstrap và hướng dẫn cài đặt chi tiết nhất," 2024.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r>
              <a:tr h="309880">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[4]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w3schools, "Javascript," 2024.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r>
              <a:tr h="877570">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[5]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TheGioiDiDong, "javascript la gi co vai tro gi cach bat javascript tren 1321801," 2020.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r>
              <a:tr h="297180">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[6]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W3Schools, "HTML," W3Schools.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r>
              <a:tr h="815975">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[7]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c>
                  <a:txBody>
                    <a:bodyPr/>
                    <a:p>
                      <a:pPr marL="68580" indent="0">
                        <a:lnSpc>
                          <a:spcPct val="150000"/>
                        </a:lnSpc>
                        <a:spcBef>
                          <a:spcPts val="600"/>
                        </a:spcBef>
                        <a:spcAft>
                          <a:spcPts val="600"/>
                        </a:spcAft>
                      </a:pPr>
                      <a:r>
                        <a:rPr sz="100">
                          <a:latin typeface="Times New Roman" panose="02020603050405020304"/>
                          <a:ea typeface="Times New Roman" panose="02020603050405020304"/>
                        </a:rPr>
                        <a:t>MinhTriet, "Master API Responses: The Complete Guide to JSON Formatting," 2024. </a:t>
                      </a:r>
                      <a:endParaRPr sz="100">
                        <a:latin typeface="Times New Roman" panose="02020603050405020304"/>
                        <a:ea typeface="Times New Roman" panose="02020603050405020304"/>
                      </a:endParaRPr>
                    </a:p>
                  </a:txBody>
                  <a:tcPr marL="9525" marR="9525" marT="9525" marB="9525" anchor="t" anchorCtr="0">
                    <a:lnL>
                      <a:noFill/>
                    </a:lnL>
                    <a:lnR>
                      <a:noFill/>
                    </a:lnR>
                    <a:lnT>
                      <a:noFill/>
                    </a:lnT>
                    <a:lnB>
                      <a:noFill/>
                    </a:lnB>
                    <a:no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173095" y="2063750"/>
            <a:ext cx="5565140" cy="216979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3713259" y="2631191"/>
            <a:ext cx="4541216" cy="769441"/>
          </a:xfrm>
          <a:prstGeom prst="rect">
            <a:avLst/>
          </a:prstGeom>
          <a:noFill/>
        </p:spPr>
        <p:txBody>
          <a:bodyPr wrap="square" rtlCol="0">
            <a:spAutoFit/>
          </a:bodyPr>
          <a:lstStyle/>
          <a:p>
            <a:pPr algn="ctr"/>
            <a:r>
              <a:rPr lang="en-US" altLang="en-US" sz="4400" b="1" dirty="0">
                <a:latin typeface="+mj-lt"/>
              </a:rPr>
              <a:t>Thank</a:t>
            </a:r>
            <a:r>
              <a:rPr lang="vi-VN" altLang="en-US" sz="4400" b="1" dirty="0">
                <a:latin typeface="+mj-lt"/>
              </a:rPr>
              <a:t>s</a:t>
            </a:r>
            <a:r>
              <a:rPr lang="en-US" altLang="en-US" sz="4400" b="1" dirty="0">
                <a:latin typeface="+mj-lt"/>
              </a:rPr>
              <a:t> for listening</a:t>
            </a:r>
            <a:endParaRPr lang="en-US" altLang="en-US" sz="4400" b="1" dirty="0">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67125" y="445135"/>
            <a:ext cx="4857750" cy="645160"/>
          </a:xfrm>
          <a:prstGeom prst="rect">
            <a:avLst/>
          </a:prstGeom>
          <a:noFill/>
        </p:spPr>
        <p:txBody>
          <a:bodyPr wrap="square" rtlCol="0">
            <a:spAutoFit/>
          </a:bodyPr>
          <a:lstStyle/>
          <a:p>
            <a:pPr algn="ctr"/>
            <a:r>
              <a:rPr lang="vi-VN" alt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rPr>
              <a:t>CHƯƠNG 1: TỔNG QUAN</a:t>
            </a:r>
            <a:endParaRPr lang="vi-VN" alt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endParaRPr>
          </a:p>
        </p:txBody>
      </p:sp>
      <p:sp>
        <p:nvSpPr>
          <p:cNvPr id="4" name="Rounded Rectangle 3"/>
          <p:cNvSpPr/>
          <p:nvPr/>
        </p:nvSpPr>
        <p:spPr>
          <a:xfrm>
            <a:off x="558800" y="1677670"/>
            <a:ext cx="11035030" cy="15430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ounded Rectangle 4"/>
          <p:cNvSpPr/>
          <p:nvPr/>
        </p:nvSpPr>
        <p:spPr>
          <a:xfrm>
            <a:off x="510540" y="3625850"/>
            <a:ext cx="11092815" cy="161099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467360" y="1607820"/>
            <a:ext cx="11028045" cy="5012690"/>
          </a:xfrm>
          <a:prstGeom prst="rect">
            <a:avLst/>
          </a:prstGeom>
          <a:noFill/>
        </p:spPr>
        <p:txBody>
          <a:bodyPr wrap="square" rtlCol="0">
            <a:noAutofit/>
          </a:bodyPr>
          <a:lstStyle/>
          <a:p>
            <a:pPr algn="just"/>
            <a:r>
              <a:rPr lang="vi-VN"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a:latin typeface="Calibri Light" panose="020F0302020204030204" charset="0"/>
                <a:cs typeface="Calibri Light" panose="020F0302020204030204" charset="0"/>
              </a:rPr>
              <a:t>ề </a:t>
            </a:r>
            <a:r>
              <a:rPr lang="en-US" altLang="en-US" sz="2400" dirty="0" err="1">
                <a:latin typeface="Calibri Light" panose="020F0302020204030204" charset="0"/>
                <a:cs typeface="Calibri Light" panose="020F0302020204030204" charset="0"/>
              </a:rPr>
              <a:t>tài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Thiết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kế</a:t>
            </a:r>
            <a:r>
              <a:rPr lang="en-US" altLang="en-US" sz="2400" dirty="0">
                <a:latin typeface="Calibri Light" panose="020F0302020204030204" charset="0"/>
                <a:cs typeface="Calibri Light" panose="020F0302020204030204" charset="0"/>
              </a:rPr>
              <a:t> front-end </a:t>
            </a:r>
            <a:r>
              <a:rPr lang="en-US" altLang="en-US" sz="2400" dirty="0" err="1">
                <a:latin typeface="Calibri Light" panose="020F0302020204030204" charset="0"/>
                <a:cs typeface="Calibri Light" panose="020F0302020204030204" charset="0"/>
              </a:rPr>
              <a:t>cho</a:t>
            </a:r>
            <a:r>
              <a:rPr lang="en-US" altLang="en-US" sz="2400" dirty="0">
                <a:latin typeface="Calibri Light" panose="020F0302020204030204" charset="0"/>
                <a:cs typeface="Calibri Light" panose="020F0302020204030204" charset="0"/>
              </a:rPr>
              <a:t> website </a:t>
            </a:r>
            <a:r>
              <a:rPr lang="en-US" altLang="en-US" sz="2400" dirty="0" err="1">
                <a:latin typeface="Calibri Light" panose="020F0302020204030204" charset="0"/>
                <a:cs typeface="Calibri Light" panose="020F0302020204030204" charset="0"/>
              </a:rPr>
              <a:t>giới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thiệu</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err="1">
                <a:latin typeface="Calibri Light" panose="020F0302020204030204" charset="0"/>
                <a:cs typeface="Calibri Light" panose="020F0302020204030204" charset="0"/>
              </a:rPr>
              <a:t>ồng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hồ</a:t>
            </a:r>
            <a:r>
              <a:rPr lang="en-US" altLang="en-US" sz="2400" dirty="0">
                <a:latin typeface="Calibri Light" panose="020F0302020204030204" charset="0"/>
                <a:cs typeface="Calibri Light" panose="020F0302020204030204" charset="0"/>
              </a:rPr>
              <a:t> Casio” </a:t>
            </a:r>
            <a:r>
              <a:rPr lang="en-US" altLang="en-US" sz="2400" dirty="0" err="1">
                <a:latin typeface="Calibri Light" panose="020F0302020204030204" charset="0"/>
                <a:cs typeface="Calibri Light" panose="020F0302020204030204" charset="0"/>
              </a:rPr>
              <a:t>là</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a:latin typeface="Calibri Light" panose="020F0302020204030204" charset="0"/>
                <a:cs typeface="Calibri Light" panose="020F0302020204030204" charset="0"/>
              </a:rPr>
              <a:t>ề </a:t>
            </a:r>
            <a:r>
              <a:rPr lang="en-US" altLang="en-US" sz="2400" dirty="0" err="1">
                <a:latin typeface="Calibri Light" panose="020F0302020204030204" charset="0"/>
                <a:cs typeface="Calibri Light" panose="020F0302020204030204" charset="0"/>
              </a:rPr>
              <a:t>tài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nghiên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cứu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về</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nhu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cầu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sử</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dụng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phụ</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kiện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trang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của</a:t>
            </a:r>
            <a:r>
              <a:rPr lang="en-US" altLang="en-US" sz="2400" dirty="0">
                <a:latin typeface="Calibri Light" panose="020F0302020204030204" charset="0"/>
                <a:cs typeface="Calibri Light" panose="020F0302020204030204" charset="0"/>
              </a:rPr>
              <a:t> ng</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tiêu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dùng</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a:latin typeface="Calibri Light" panose="020F0302020204030204" charset="0"/>
                <a:cs typeface="Calibri Light" panose="020F0302020204030204" charset="0"/>
              </a:rPr>
              <a:t>ể </a:t>
            </a:r>
            <a:r>
              <a:rPr lang="en-US" altLang="en-US" sz="2400" dirty="0" err="1">
                <a:latin typeface="Calibri Light" panose="020F0302020204030204" charset="0"/>
                <a:cs typeface="Calibri Light" panose="020F0302020204030204" charset="0"/>
              </a:rPr>
              <a:t>thiết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kế</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một</a:t>
            </a:r>
            <a:r>
              <a:rPr lang="en-US" altLang="en-US" sz="2400" dirty="0">
                <a:latin typeface="Calibri Light" panose="020F0302020204030204" charset="0"/>
                <a:cs typeface="Calibri Light" panose="020F0302020204030204" charset="0"/>
              </a:rPr>
              <a:t> Website </a:t>
            </a:r>
            <a:r>
              <a:rPr lang="en-US" altLang="en-US" sz="2400" dirty="0" err="1">
                <a:latin typeface="Calibri Light" panose="020F0302020204030204" charset="0"/>
                <a:cs typeface="Calibri Light" panose="020F0302020204030204" charset="0"/>
              </a:rPr>
              <a:t>có</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thể</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err="1">
                <a:latin typeface="Calibri Light" panose="020F0302020204030204" charset="0"/>
                <a:cs typeface="Calibri Light" panose="020F0302020204030204" charset="0"/>
              </a:rPr>
              <a:t>áp</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ứng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nhu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cầu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tìm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kiếm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sản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phẩm</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err="1">
                <a:latin typeface="Calibri Light" panose="020F0302020204030204" charset="0"/>
                <a:cs typeface="Calibri Light" panose="020F0302020204030204" charset="0"/>
              </a:rPr>
              <a:t>ồng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hồ</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phù</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hợp</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với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bản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thân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nhu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cầu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của</a:t>
            </a:r>
            <a:r>
              <a:rPr lang="en-US" altLang="en-US" sz="2400" dirty="0">
                <a:latin typeface="Calibri Light" panose="020F0302020204030204" charset="0"/>
                <a:cs typeface="Calibri Light" panose="020F0302020204030204" charset="0"/>
              </a:rPr>
              <a:t> ng</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dùng</a:t>
            </a:r>
            <a:r>
              <a:rPr lang="en-US" altLang="en-US" sz="2400" dirty="0">
                <a:latin typeface="Calibri Light" panose="020F0302020204030204" charset="0"/>
                <a:cs typeface="Calibri Light" panose="020F0302020204030204" charset="0"/>
              </a:rPr>
              <a:t>. </a:t>
            </a:r>
            <a:endParaRPr lang="en-US" altLang="en-US" sz="2400" dirty="0">
              <a:latin typeface="Calibri Light" panose="020F0302020204030204" charset="0"/>
              <a:cs typeface="Calibri Light" panose="020F0302020204030204" charset="0"/>
            </a:endParaRPr>
          </a:p>
          <a:p>
            <a:pPr algn="just"/>
            <a:endParaRPr lang="en-US" altLang="en-US" sz="2800" dirty="0">
              <a:latin typeface="Calibri Light" panose="020F0302020204030204" charset="0"/>
              <a:cs typeface="Calibri Light" panose="020F0302020204030204" charset="0"/>
            </a:endParaRPr>
          </a:p>
          <a:p>
            <a:pPr algn="just"/>
            <a:r>
              <a:rPr lang="vi-VN" altLang="en-US" sz="28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Website </a:t>
            </a:r>
            <a:r>
              <a:rPr lang="en-US" altLang="en-US" sz="2400" dirty="0" err="1">
                <a:latin typeface="Calibri Light" panose="020F0302020204030204" charset="0"/>
                <a:cs typeface="Calibri Light" panose="020F0302020204030204" charset="0"/>
              </a:rPr>
              <a:t>cung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cấp</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thông</a:t>
            </a:r>
            <a:r>
              <a:rPr lang="en-US" altLang="en-US" sz="2400" dirty="0">
                <a:latin typeface="Calibri Light" panose="020F0302020204030204" charset="0"/>
                <a:cs typeface="Calibri Light" panose="020F0302020204030204" charset="0"/>
              </a:rPr>
              <a:t> tin </a:t>
            </a:r>
            <a:r>
              <a:rPr lang="en-US" altLang="en-US" sz="2400" dirty="0">
                <a:latin typeface="Calibri Light" panose="020F0302020204030204" charset="0"/>
                <a:cs typeface="Calibri Light" panose="020F0302020204030204" charset="0"/>
              </a:rPr>
              <a:t>đ</a:t>
            </a:r>
            <a:r>
              <a:rPr lang="en-US" altLang="en-US" sz="2400" dirty="0" err="1">
                <a:latin typeface="Calibri Light" panose="020F0302020204030204" charset="0"/>
                <a:cs typeface="Calibri Light" panose="020F0302020204030204" charset="0"/>
              </a:rPr>
              <a:t>ầy</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a:latin typeface="Calibri Light" panose="020F0302020204030204" charset="0"/>
                <a:cs typeface="Calibri Light" panose="020F0302020204030204" charset="0"/>
              </a:rPr>
              <a:t>ủ </a:t>
            </a:r>
            <a:r>
              <a:rPr lang="en-US" altLang="en-US" sz="2400" dirty="0" err="1">
                <a:latin typeface="Calibri Light" panose="020F0302020204030204" charset="0"/>
                <a:cs typeface="Calibri Light" panose="020F0302020204030204" charset="0"/>
              </a:rPr>
              <a:t>về</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các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dòng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sản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phẩm</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err="1">
                <a:latin typeface="Calibri Light" panose="020F0302020204030204" charset="0"/>
                <a:cs typeface="Calibri Light" panose="020F0302020204030204" charset="0"/>
              </a:rPr>
              <a:t>ồng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hồ</a:t>
            </a:r>
            <a:r>
              <a:rPr lang="en-US" altLang="en-US" sz="2400" dirty="0">
                <a:latin typeface="Calibri Light" panose="020F0302020204030204" charset="0"/>
                <a:cs typeface="Calibri Light" panose="020F0302020204030204" charset="0"/>
              </a:rPr>
              <a:t> Casio, </a:t>
            </a:r>
            <a:r>
              <a:rPr lang="en-US" altLang="en-US" sz="2400" dirty="0" err="1">
                <a:latin typeface="Calibri Light" panose="020F0302020204030204" charset="0"/>
                <a:cs typeface="Calibri Light" panose="020F0302020204030204" charset="0"/>
              </a:rPr>
              <a:t>bao</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gồm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chức</a:t>
            </a:r>
            <a:r>
              <a:rPr lang="en-US" altLang="en-US" sz="2400" dirty="0">
                <a:latin typeface="Calibri Light" panose="020F0302020204030204" charset="0"/>
                <a:cs typeface="Calibri Light" panose="020F0302020204030204" charset="0"/>
              </a:rPr>
              <a:t> n</a:t>
            </a:r>
            <a:r>
              <a:rPr lang="en-US" altLang="en-US" sz="2400" dirty="0">
                <a:latin typeface="Calibri Light" panose="020F0302020204030204" charset="0"/>
                <a:cs typeface="Calibri Light" panose="020F0302020204030204" charset="0"/>
              </a:rPr>
              <a:t>ă</a:t>
            </a:r>
            <a:r>
              <a:rPr lang="en-US" altLang="en-US" sz="2400" dirty="0">
                <a:latin typeface="Calibri Light" panose="020F0302020204030204" charset="0"/>
                <a:cs typeface="Calibri Light" panose="020F0302020204030204" charset="0"/>
              </a:rPr>
              <a:t>ng, </a:t>
            </a:r>
            <a:r>
              <a:rPr lang="en-US" altLang="en-US" sz="2400" dirty="0" err="1">
                <a:latin typeface="Calibri Light" panose="020F0302020204030204" charset="0"/>
                <a:cs typeface="Calibri Light" panose="020F0302020204030204" charset="0"/>
              </a:rPr>
              <a:t>giá</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thành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phân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loại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theo</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sở</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thích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Mục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tiêu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chính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là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hỗ</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trợ</a:t>
            </a:r>
            <a:r>
              <a:rPr lang="en-US" altLang="en-US" sz="2400" dirty="0">
                <a:latin typeface="Calibri Light" panose="020F0302020204030204" charset="0"/>
                <a:cs typeface="Calibri Light" panose="020F0302020204030204" charset="0"/>
              </a:rPr>
              <a:t> ng</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tiêu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dùng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trong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việc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mua</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sắm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khi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mà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nhu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cầu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tiêu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thụ</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mặt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hàng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trang</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err="1">
                <a:latin typeface="Calibri Light" panose="020F0302020204030204" charset="0"/>
                <a:cs typeface="Calibri Light" panose="020F0302020204030204" charset="0"/>
              </a:rPr>
              <a:t>ồng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hồ</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ngày</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càng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phát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triển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và</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a:latin typeface="Calibri Light" panose="020F0302020204030204" charset="0"/>
                <a:cs typeface="Calibri Light" panose="020F0302020204030204" charset="0"/>
              </a:rPr>
              <a:t>a </a:t>
            </a:r>
            <a:r>
              <a:rPr lang="en-US" altLang="en-US" sz="2400" dirty="0" err="1">
                <a:latin typeface="Calibri Light" panose="020F0302020204030204" charset="0"/>
                <a:cs typeface="Calibri Light" panose="020F0302020204030204" charset="0"/>
              </a:rPr>
              <a:t>dạng</a:t>
            </a:r>
            <a:r>
              <a:rPr lang="en-US" altLang="en-US" sz="2800" dirty="0">
                <a:latin typeface="Calibri Light" panose="020F0302020204030204" charset="0"/>
                <a:cs typeface="Calibri Light" panose="020F0302020204030204" charset="0"/>
              </a:rPr>
              <a:t>.</a:t>
            </a:r>
            <a:endParaRPr lang="en-US" altLang="en-US" sz="2800" dirty="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651125" y="467360"/>
            <a:ext cx="6507480" cy="645160"/>
          </a:xfrm>
          <a:prstGeom prst="rect">
            <a:avLst/>
          </a:prstGeom>
          <a:noFill/>
        </p:spPr>
        <p:txBody>
          <a:bodyPr wrap="square" rtlCol="0">
            <a:spAutoFit/>
          </a:bodyPr>
          <a:lstStyle/>
          <a:p>
            <a:pPr algn="ctr"/>
            <a:r>
              <a:rPr lang="vi-VN" altLang="en-US" sz="36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CÁC THÀNH PHẦN TỔNG QUAN</a:t>
            </a:r>
            <a:endParaRPr lang="vi-VN" altLang="en-US" sz="36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endParaRPr>
          </a:p>
        </p:txBody>
      </p:sp>
      <p:sp>
        <p:nvSpPr>
          <p:cNvPr id="4" name="Rectangles 3"/>
          <p:cNvSpPr/>
          <p:nvPr/>
        </p:nvSpPr>
        <p:spPr>
          <a:xfrm>
            <a:off x="1234440" y="1629410"/>
            <a:ext cx="9404350" cy="367474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1227455" y="1536700"/>
            <a:ext cx="9354820" cy="3784600"/>
          </a:xfrm>
          <a:prstGeom prst="rect">
            <a:avLst/>
          </a:prstGeom>
          <a:noFill/>
        </p:spPr>
        <p:txBody>
          <a:bodyPr wrap="square" rtlCol="0">
            <a:spAutoFit/>
          </a:bodyPr>
          <a:lstStyle/>
          <a:p>
            <a:r>
              <a:rPr lang="vi-VN" altLang="en-US" sz="2400" b="1" dirty="0">
                <a:latin typeface="Calibri Light" panose="020F0302020204030204" charset="0"/>
                <a:cs typeface="Calibri Light" panose="020F0302020204030204" charset="0"/>
              </a:rPr>
              <a:t>1. FRONT-END</a:t>
            </a:r>
            <a:endParaRPr lang="en-US" altLang="en-US" sz="2400" b="1" dirty="0">
              <a:latin typeface="Calibri Light" panose="020F0302020204030204" charset="0"/>
              <a:cs typeface="Calibri Light" panose="020F0302020204030204" charset="0"/>
            </a:endParaRPr>
          </a:p>
          <a:p>
            <a:r>
              <a:rPr lang="en-US" altLang="en-US" sz="2400" dirty="0" err="1">
                <a:latin typeface="Calibri Light" panose="020F0302020204030204" charset="0"/>
                <a:cs typeface="Calibri Light" panose="020F0302020204030204" charset="0"/>
              </a:rPr>
              <a:t>Thuật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ngữ</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front-end</a:t>
            </a:r>
            <a:r>
              <a:rPr lang="en-US" altLang="en-US" sz="2400" dirty="0">
                <a:latin typeface="Calibri Light" panose="020F0302020204030204" charset="0"/>
                <a:cs typeface="Calibri Light" panose="020F0302020204030204" charset="0"/>
              </a:rPr>
              <a:t> đ</a:t>
            </a:r>
            <a:r>
              <a:rPr lang="en-US" altLang="en-US" sz="2400" dirty="0">
                <a:latin typeface="Calibri Light" panose="020F0302020204030204" charset="0"/>
                <a:cs typeface="Calibri Light" panose="020F0302020204030204" charset="0"/>
              </a:rPr>
              <a:t>ề </a:t>
            </a:r>
            <a:r>
              <a:rPr lang="en-US" altLang="en-US" sz="2400" dirty="0" err="1">
                <a:latin typeface="Calibri Light" panose="020F0302020204030204" charset="0"/>
                <a:cs typeface="Calibri Light" panose="020F0302020204030204" charset="0"/>
              </a:rPr>
              <a:t>cập</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err="1">
                <a:latin typeface="Calibri Light" panose="020F0302020204030204" charset="0"/>
                <a:cs typeface="Calibri Light" panose="020F0302020204030204" charset="0"/>
              </a:rPr>
              <a:t>ến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giao</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diện</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a:latin typeface="Calibri Light" panose="020F0302020204030204" charset="0"/>
                <a:cs typeface="Calibri Light" panose="020F0302020204030204" charset="0"/>
              </a:rPr>
              <a:t>ồ </a:t>
            </a:r>
            <a:r>
              <a:rPr lang="en-US" altLang="en-US" sz="2400" dirty="0" err="1">
                <a:latin typeface="Calibri Light" panose="020F0302020204030204" charset="0"/>
                <a:cs typeface="Calibri Light" panose="020F0302020204030204" charset="0"/>
              </a:rPr>
              <a:t>họa</a:t>
            </a:r>
            <a:r>
              <a:rPr lang="en-US" altLang="en-US" sz="2400" dirty="0">
                <a:latin typeface="Calibri Light" panose="020F0302020204030204" charset="0"/>
                <a:cs typeface="Calibri Light" panose="020F0302020204030204" charset="0"/>
              </a:rPr>
              <a:t> ng</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dùng</a:t>
            </a:r>
            <a:r>
              <a:rPr lang="en-US" altLang="en-US" sz="2400" dirty="0">
                <a:latin typeface="Calibri Light" panose="020F0302020204030204" charset="0"/>
                <a:cs typeface="Calibri Light" panose="020F0302020204030204" charset="0"/>
              </a:rPr>
              <a:t> (GUI) </a:t>
            </a:r>
            <a:r>
              <a:rPr lang="en-US" altLang="en-US" sz="2400" dirty="0" err="1">
                <a:latin typeface="Calibri Light" panose="020F0302020204030204" charset="0"/>
                <a:cs typeface="Calibri Light" panose="020F0302020204030204" charset="0"/>
              </a:rPr>
              <a:t>mà</a:t>
            </a:r>
            <a:r>
              <a:rPr lang="en-US" altLang="en-US" sz="2400" dirty="0">
                <a:latin typeface="Calibri Light" panose="020F0302020204030204" charset="0"/>
                <a:cs typeface="Calibri Light" panose="020F0302020204030204" charset="0"/>
              </a:rPr>
              <a:t> ng</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dùng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của</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bạn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có</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thể</a:t>
            </a:r>
            <a:r>
              <a:rPr lang="en-US" altLang="en-US" sz="2400" dirty="0">
                <a:latin typeface="Calibri Light" panose="020F0302020204030204" charset="0"/>
                <a:cs typeface="Calibri Light" panose="020F0302020204030204" charset="0"/>
              </a:rPr>
              <a:t> t</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ơng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tác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trực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tiếp</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chẳng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hạn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nh</a:t>
            </a:r>
            <a:r>
              <a:rPr lang="en-US" altLang="en-US" sz="2400" dirty="0">
                <a:latin typeface="Calibri Light" panose="020F0302020204030204" charset="0"/>
                <a:cs typeface="Calibri Light" panose="020F0302020204030204" charset="0"/>
              </a:rPr>
              <a:t>ư</a:t>
            </a:r>
            <a:r>
              <a:rPr lang="en-US" altLang="en-US" sz="2400" dirty="0">
                <a:latin typeface="Calibri Light" panose="020F0302020204030204" charset="0"/>
                <a:cs typeface="Calibri Light" panose="020F0302020204030204" charset="0"/>
              </a:rPr>
              <a:t> menu </a:t>
            </a:r>
            <a:r>
              <a:rPr lang="en-US" altLang="en-US" sz="2400" dirty="0">
                <a:latin typeface="Calibri Light" panose="020F0302020204030204" charset="0"/>
                <a:cs typeface="Calibri Light" panose="020F0302020204030204" charset="0"/>
              </a:rPr>
              <a:t>đ</a:t>
            </a:r>
            <a:r>
              <a:rPr lang="en-US" altLang="en-US" sz="2400" dirty="0" err="1">
                <a:latin typeface="Calibri Light" panose="020F0302020204030204" charset="0"/>
                <a:cs typeface="Calibri Light" panose="020F0302020204030204" charset="0"/>
              </a:rPr>
              <a:t>iều</a:t>
            </a:r>
            <a:r>
              <a:rPr lang="en-US" altLang="en-US" sz="2400" dirty="0">
                <a:latin typeface="Calibri Light" panose="020F0302020204030204" charset="0"/>
                <a:cs typeface="Calibri Light" panose="020F0302020204030204" charset="0"/>
              </a:rPr>
              <a:t> h</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ớng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các</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phần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tử</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thiết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kế</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nút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hình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ảnh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và</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a:latin typeface="Calibri Light" panose="020F0302020204030204" charset="0"/>
                <a:cs typeface="Calibri Light" panose="020F0302020204030204" charset="0"/>
              </a:rPr>
              <a:t>ồ </a:t>
            </a:r>
            <a:r>
              <a:rPr lang="en-US" altLang="en-US" sz="2400" dirty="0" err="1">
                <a:latin typeface="Calibri Light" panose="020F0302020204030204" charset="0"/>
                <a:cs typeface="Calibri Light" panose="020F0302020204030204" charset="0"/>
              </a:rPr>
              <a:t>thị</a:t>
            </a:r>
            <a:r>
              <a:rPr lang="en-US" altLang="en-US" sz="2400" dirty="0">
                <a:latin typeface="Calibri Light" panose="020F0302020204030204" charset="0"/>
                <a:cs typeface="Calibri Light" panose="020F0302020204030204" charset="0"/>
              </a:rPr>
              <a:t>.</a:t>
            </a:r>
            <a:endParaRPr lang="en-US" altLang="en-US" sz="2400" dirty="0">
              <a:latin typeface="Calibri Light" panose="020F0302020204030204" charset="0"/>
              <a:cs typeface="Calibri Light" panose="020F0302020204030204" charset="0"/>
            </a:endParaRPr>
          </a:p>
          <a:p>
            <a:r>
              <a:rPr lang="vi-VN" altLang="en-US" sz="2400" b="1" dirty="0">
                <a:latin typeface="Calibri Light" panose="020F0302020204030204" charset="0"/>
                <a:cs typeface="Calibri Light" panose="020F0302020204030204" charset="0"/>
              </a:rPr>
              <a:t>2. UX/UI </a:t>
            </a:r>
            <a:endParaRPr lang="vi-VN" altLang="en-US" sz="2400" b="1" dirty="0">
              <a:latin typeface="Calibri Light" panose="020F0302020204030204" charset="0"/>
              <a:cs typeface="Calibri Light" panose="020F0302020204030204" charset="0"/>
            </a:endParaRPr>
          </a:p>
          <a:p>
            <a:r>
              <a:rPr lang="en-US" altLang="en-US" sz="2400" dirty="0">
                <a:latin typeface="Calibri Light" panose="020F0302020204030204" charset="0"/>
                <a:cs typeface="Calibri Light" panose="020F0302020204030204" charset="0"/>
              </a:rPr>
              <a:t>UI </a:t>
            </a:r>
            <a:r>
              <a:rPr lang="en-US" altLang="en-US" sz="2400" dirty="0" err="1">
                <a:latin typeface="Calibri Light" panose="020F0302020204030204" charset="0"/>
                <a:cs typeface="Calibri Light" panose="020F0302020204030204" charset="0"/>
              </a:rPr>
              <a:t>là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viết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tắt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của</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từ</a:t>
            </a:r>
            <a:r>
              <a:rPr lang="en-US" altLang="en-US" sz="2400" dirty="0">
                <a:latin typeface="Calibri Light" panose="020F0302020204030204" charset="0"/>
                <a:cs typeface="Calibri Light" panose="020F0302020204030204" charset="0"/>
              </a:rPr>
              <a:t> User Interface </a:t>
            </a:r>
            <a:r>
              <a:rPr lang="en-US" altLang="en-US" sz="2400" dirty="0" err="1">
                <a:latin typeface="Calibri Light" panose="020F0302020204030204" charset="0"/>
                <a:cs typeface="Calibri Light" panose="020F0302020204030204" charset="0"/>
              </a:rPr>
              <a:t>có</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ngh</a:t>
            </a:r>
            <a:r>
              <a:rPr lang="en-US" altLang="en-US" sz="2400" dirty="0">
                <a:latin typeface="Calibri Light" panose="020F0302020204030204" charset="0"/>
                <a:cs typeface="Calibri Light" panose="020F0302020204030204" charset="0"/>
              </a:rPr>
              <a:t>ĩ</a:t>
            </a:r>
            <a:r>
              <a:rPr lang="en-US" altLang="en-US" sz="2400" dirty="0">
                <a:latin typeface="Calibri Light" panose="020F0302020204030204" charset="0"/>
                <a:cs typeface="Calibri Light" panose="020F0302020204030204" charset="0"/>
              </a:rPr>
              <a:t>a </a:t>
            </a:r>
            <a:r>
              <a:rPr lang="en-US" altLang="en-US" sz="2400" dirty="0" err="1">
                <a:latin typeface="Calibri Light" panose="020F0302020204030204" charset="0"/>
                <a:cs typeface="Calibri Light" panose="020F0302020204030204" charset="0"/>
              </a:rPr>
              <a:t>là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giao</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diện</a:t>
            </a:r>
            <a:r>
              <a:rPr lang="en-US" altLang="en-US" sz="2400" dirty="0">
                <a:latin typeface="Calibri Light" panose="020F0302020204030204" charset="0"/>
                <a:cs typeface="Calibri Light" panose="020F0302020204030204" charset="0"/>
              </a:rPr>
              <a:t> ng</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dùng</a:t>
            </a:r>
            <a:r>
              <a:rPr lang="en-US" altLang="en-US" sz="2400" dirty="0">
                <a:latin typeface="Calibri Light" panose="020F0302020204030204" charset="0"/>
                <a:cs typeface="Calibri Light" panose="020F0302020204030204" charset="0"/>
              </a:rPr>
              <a:t>. </a:t>
            </a:r>
            <a:endParaRPr lang="en-US" altLang="en-US" sz="2400" dirty="0">
              <a:latin typeface="Calibri Light" panose="020F0302020204030204" charset="0"/>
              <a:cs typeface="Calibri Light" panose="020F0302020204030204" charset="0"/>
            </a:endParaRPr>
          </a:p>
          <a:p>
            <a:r>
              <a:rPr lang="en-US" altLang="en-US" sz="2400" dirty="0">
                <a:latin typeface="Calibri Light" panose="020F0302020204030204" charset="0"/>
                <a:cs typeface="Calibri Light" panose="020F0302020204030204" charset="0"/>
              </a:rPr>
              <a:t>UX </a:t>
            </a:r>
            <a:r>
              <a:rPr lang="en-US" altLang="en-US" sz="2400" dirty="0" err="1">
                <a:latin typeface="Calibri Light" panose="020F0302020204030204" charset="0"/>
                <a:cs typeface="Calibri Light" panose="020F0302020204030204" charset="0"/>
              </a:rPr>
              <a:t>là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viết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tắt</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của</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từ</a:t>
            </a:r>
            <a:r>
              <a:rPr lang="en-US" altLang="en-US" sz="2400" dirty="0">
                <a:latin typeface="Calibri Light" panose="020F0302020204030204" charset="0"/>
                <a:cs typeface="Calibri Light" panose="020F0302020204030204" charset="0"/>
              </a:rPr>
              <a:t> User Experience </a:t>
            </a:r>
            <a:r>
              <a:rPr lang="en-US" altLang="en-US" sz="2400" dirty="0" err="1">
                <a:latin typeface="Calibri Light" panose="020F0302020204030204" charset="0"/>
                <a:cs typeface="Calibri Light" panose="020F0302020204030204" charset="0"/>
              </a:rPr>
              <a:t>có</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ngh</a:t>
            </a:r>
            <a:r>
              <a:rPr lang="en-US" altLang="en-US" sz="2400" dirty="0">
                <a:latin typeface="Calibri Light" panose="020F0302020204030204" charset="0"/>
                <a:cs typeface="Calibri Light" panose="020F0302020204030204" charset="0"/>
              </a:rPr>
              <a:t>ĩ</a:t>
            </a:r>
            <a:r>
              <a:rPr lang="en-US" altLang="en-US" sz="2400" dirty="0">
                <a:latin typeface="Calibri Light" panose="020F0302020204030204" charset="0"/>
                <a:cs typeface="Calibri Light" panose="020F0302020204030204" charset="0"/>
              </a:rPr>
              <a:t>a </a:t>
            </a:r>
            <a:r>
              <a:rPr lang="en-US" altLang="en-US" sz="2400" dirty="0" err="1">
                <a:latin typeface="Calibri Light" panose="020F0302020204030204" charset="0"/>
                <a:cs typeface="Calibri Light" panose="020F0302020204030204" charset="0"/>
              </a:rPr>
              <a:t>là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trải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nghiệm</a:t>
            </a:r>
            <a:r>
              <a:rPr lang="en-US" altLang="en-US" sz="2400" dirty="0">
                <a:latin typeface="Calibri Light" panose="020F0302020204030204" charset="0"/>
                <a:cs typeface="Calibri Light" panose="020F0302020204030204" charset="0"/>
              </a:rPr>
              <a:t> ng</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dùng</a:t>
            </a:r>
            <a:r>
              <a:rPr lang="en-US" altLang="en-US" sz="2400" dirty="0">
                <a:latin typeface="Calibri Light" panose="020F0302020204030204" charset="0"/>
                <a:cs typeface="Calibri Light" panose="020F0302020204030204" charset="0"/>
              </a:rPr>
              <a:t>.</a:t>
            </a:r>
            <a:endParaRPr lang="en-US" altLang="en-US" sz="2400" dirty="0">
              <a:latin typeface="Calibri Light" panose="020F0302020204030204" charset="0"/>
              <a:cs typeface="Calibri Light" panose="020F0302020204030204" charset="0"/>
            </a:endParaRPr>
          </a:p>
          <a:p>
            <a:r>
              <a:rPr lang="vi-VN" altLang="en-US" sz="2400" b="1" dirty="0">
                <a:latin typeface="Calibri Light" panose="020F0302020204030204" charset="0"/>
                <a:cs typeface="Calibri Light" panose="020F0302020204030204" charset="0"/>
              </a:rPr>
              <a:t>3 .WEBSITE QUẢNG BÁ</a:t>
            </a:r>
            <a:endParaRPr lang="vi-VN" altLang="en-US" sz="2400" b="1" dirty="0">
              <a:latin typeface="Calibri Light" panose="020F0302020204030204" charset="0"/>
              <a:cs typeface="Calibri Light" panose="020F0302020204030204" charset="0"/>
            </a:endParaRPr>
          </a:p>
          <a:p>
            <a:r>
              <a:rPr lang="en-US" altLang="en-US" sz="2400" dirty="0">
                <a:latin typeface="Calibri Light" panose="020F0302020204030204" charset="0"/>
                <a:cs typeface="Calibri Light" panose="020F0302020204030204" charset="0"/>
              </a:rPr>
              <a:t>Website </a:t>
            </a:r>
            <a:r>
              <a:rPr lang="en-US" altLang="en-US" sz="2400" dirty="0" err="1">
                <a:latin typeface="Calibri Light" panose="020F0302020204030204" charset="0"/>
                <a:cs typeface="Calibri Light" panose="020F0302020204030204" charset="0"/>
              </a:rPr>
              <a:t>quảng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bá</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sản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phẩm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là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công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cụ</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dành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cho</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các</a:t>
            </a:r>
            <a:r>
              <a:rPr lang="en-US" altLang="en-US" sz="2400" dirty="0">
                <a:latin typeface="Calibri Light" panose="020F0302020204030204" charset="0"/>
                <a:cs typeface="Calibri Light" panose="020F0302020204030204" charset="0"/>
              </a:rPr>
              <a:t> </a:t>
            </a:r>
            <a:r>
              <a:rPr lang="en-US" altLang="en-US" sz="2400" dirty="0">
                <a:latin typeface="Calibri Light" panose="020F0302020204030204" charset="0"/>
                <a:cs typeface="Calibri Light" panose="020F0302020204030204" charset="0"/>
              </a:rPr>
              <a:t>đ</a:t>
            </a:r>
            <a:r>
              <a:rPr lang="en-US" altLang="en-US" sz="2400" dirty="0" err="1">
                <a:latin typeface="Calibri Light" panose="020F0302020204030204" charset="0"/>
                <a:cs typeface="Calibri Light" panose="020F0302020204030204" charset="0"/>
              </a:rPr>
              <a:t>ối</a:t>
            </a:r>
            <a:r>
              <a:rPr lang="en-US" altLang="en-US" sz="2400" dirty="0">
                <a:latin typeface="Calibri Light" panose="020F0302020204030204" charset="0"/>
                <a:cs typeface="Calibri Light" panose="020F0302020204030204" charset="0"/>
              </a:rPr>
              <a:t> t</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ợng</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là</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cá</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nhân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công</a:t>
            </a:r>
            <a:r>
              <a:rPr lang="en-US" altLang="en-US" sz="2400" dirty="0">
                <a:latin typeface="Calibri Light" panose="020F0302020204030204" charset="0"/>
                <a:cs typeface="Calibri Light" panose="020F0302020204030204" charset="0"/>
              </a:rPr>
              <a:t> ty, </a:t>
            </a:r>
            <a:r>
              <a:rPr lang="en-US" altLang="en-US" sz="2400" dirty="0" err="1">
                <a:latin typeface="Calibri Light" panose="020F0302020204030204" charset="0"/>
                <a:cs typeface="Calibri Light" panose="020F0302020204030204" charset="0"/>
              </a:rPr>
              <a:t>doanh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nghiệp</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giới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thiệu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sản</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phẩm</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của</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mình</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với</a:t>
            </a:r>
            <a:r>
              <a:rPr lang="en-US" altLang="en-US" sz="2400" dirty="0">
                <a:latin typeface="Calibri Light" panose="020F0302020204030204" charset="0"/>
                <a:cs typeface="Calibri Light" panose="020F0302020204030204" charset="0"/>
              </a:rPr>
              <a:t> ng</a:t>
            </a:r>
            <a:r>
              <a:rPr lang="en-US" altLang="en-US" sz="2400" dirty="0">
                <a:latin typeface="Calibri Light" panose="020F0302020204030204" charset="0"/>
                <a:cs typeface="Calibri Light" panose="020F0302020204030204" charset="0"/>
              </a:rPr>
              <a:t>ư</a:t>
            </a:r>
            <a:r>
              <a:rPr lang="en-US" altLang="en-US" sz="2400" dirty="0" err="1">
                <a:latin typeface="Calibri Light" panose="020F0302020204030204" charset="0"/>
                <a:cs typeface="Calibri Light" panose="020F0302020204030204" charset="0"/>
              </a:rPr>
              <a:t>ời</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tiêu</a:t>
            </a:r>
            <a:r>
              <a:rPr lang="en-US" altLang="en-US" sz="2400" dirty="0">
                <a:latin typeface="Calibri Light" panose="020F0302020204030204" charset="0"/>
                <a:cs typeface="Calibri Light" panose="020F0302020204030204" charset="0"/>
              </a:rPr>
              <a:t> </a:t>
            </a:r>
            <a:r>
              <a:rPr lang="en-US" altLang="en-US" sz="2400" dirty="0" err="1">
                <a:latin typeface="Calibri Light" panose="020F0302020204030204" charset="0"/>
                <a:cs typeface="Calibri Light" panose="020F0302020204030204" charset="0"/>
              </a:rPr>
              <a:t>dùng</a:t>
            </a:r>
            <a:r>
              <a:rPr lang="en-US" altLang="en-US" sz="2400" dirty="0">
                <a:latin typeface="Calibri Light" panose="020F0302020204030204" charset="0"/>
                <a:cs typeface="Calibri Light" panose="020F0302020204030204" charset="0"/>
              </a:rPr>
              <a:t>.</a:t>
            </a:r>
            <a:endParaRPr lang="en-US" altLang="en-US" sz="2400" dirty="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303780" y="380365"/>
            <a:ext cx="7583805" cy="786765"/>
          </a:xfrm>
          <a:prstGeom prst="rect">
            <a:avLst/>
          </a:prstGeom>
          <a:noFill/>
        </p:spPr>
        <p:txBody>
          <a:bodyPr wrap="square" rtlCol="0">
            <a:noAutofit/>
            <a:scene3d>
              <a:camera prst="orthographicFront"/>
              <a:lightRig rig="threePt" dir="t"/>
            </a:scene3d>
          </a:bodyPr>
          <a:lstStyle/>
          <a:p>
            <a:pPr algn="ctr"/>
            <a:r>
              <a:rPr lang="vi-VN" alt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sym typeface="+mn-ea"/>
              </a:rPr>
              <a:t>CHƯƠNG 2: NGHIÊN CỨU LÝ THUYẾT</a:t>
            </a:r>
            <a:endParaRPr lang="vi-VN" altLang="en-US" sz="36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endParaRPr>
          </a:p>
          <a:p>
            <a:pPr algn="ctr"/>
            <a:endParaRPr lang="vi-VN" altLang="en-US" sz="36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Light" panose="020F0302020204030204" charset="0"/>
              <a:cs typeface="Calibri Light" panose="020F0302020204030204" charset="0"/>
            </a:endParaRPr>
          </a:p>
        </p:txBody>
      </p:sp>
      <p:sp>
        <p:nvSpPr>
          <p:cNvPr id="4" name="Text Box 3"/>
          <p:cNvSpPr txBox="1"/>
          <p:nvPr/>
        </p:nvSpPr>
        <p:spPr>
          <a:xfrm>
            <a:off x="557861" y="1325411"/>
            <a:ext cx="4064000" cy="583565"/>
          </a:xfrm>
          <a:prstGeom prst="rect">
            <a:avLst/>
          </a:prstGeom>
          <a:noFill/>
        </p:spPr>
        <p:txBody>
          <a:bodyPr wrap="square" rtlCol="0">
            <a:spAutoFit/>
          </a:bodyPr>
          <a:lstStyle/>
          <a:p>
            <a:r>
              <a:rPr lang="vi-VN" altLang="en-US" sz="3200" b="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1. BOOTSTRAP</a:t>
            </a:r>
            <a:endParaRPr lang="vi-VN" altLang="en-US" sz="3200" b="1">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endParaRPr>
          </a:p>
        </p:txBody>
      </p:sp>
      <p:sp>
        <p:nvSpPr>
          <p:cNvPr id="6" name="Rounded Rectangle 5"/>
          <p:cNvSpPr/>
          <p:nvPr/>
        </p:nvSpPr>
        <p:spPr>
          <a:xfrm>
            <a:off x="867410" y="2063750"/>
            <a:ext cx="10620375" cy="242760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1005840" y="2102485"/>
            <a:ext cx="10429240" cy="2276475"/>
          </a:xfrm>
          <a:prstGeom prst="rect">
            <a:avLst/>
          </a:prstGeom>
          <a:noFill/>
        </p:spPr>
        <p:txBody>
          <a:bodyPr wrap="square" rtlCol="0">
            <a:spAutoFit/>
          </a:bodyPr>
          <a:lstStyle/>
          <a:p>
            <a:r>
              <a:rPr lang="vi-VN" altLang="en-US" sz="3000" dirty="0">
                <a:latin typeface="Calibri Light" panose="020F0302020204030204" charset="0"/>
                <a:cs typeface="Calibri Light" panose="020F0302020204030204" charset="0"/>
              </a:rPr>
              <a:t> </a:t>
            </a:r>
            <a:r>
              <a:rPr lang="en-US" altLang="en-US" sz="2800" dirty="0">
                <a:latin typeface="Calibri Light" panose="020F0302020204030204" charset="0"/>
                <a:cs typeface="Calibri Light" panose="020F0302020204030204" charset="0"/>
              </a:rPr>
              <a:t>Bootstrap </a:t>
            </a:r>
            <a:r>
              <a:rPr lang="en-US" altLang="en-US" sz="2800" dirty="0" err="1">
                <a:latin typeface="Calibri Light" panose="020F0302020204030204" charset="0"/>
                <a:cs typeface="Calibri Light" panose="020F0302020204030204" charset="0"/>
              </a:rPr>
              <a:t>là</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một</a:t>
            </a:r>
            <a:r>
              <a:rPr lang="en-US" altLang="en-US" sz="2800" dirty="0">
                <a:latin typeface="Calibri Light" panose="020F0302020204030204" charset="0"/>
                <a:cs typeface="Calibri Light" panose="020F0302020204030204" charset="0"/>
              </a:rPr>
              <a:t> framework CSS front-end </a:t>
            </a:r>
            <a:r>
              <a:rPr lang="en-US" altLang="en-US" sz="2800" dirty="0">
                <a:latin typeface="Calibri Light" panose="020F0302020204030204" charset="0"/>
                <a:cs typeface="Calibri Light" panose="020F0302020204030204" charset="0"/>
              </a:rPr>
              <a:t>đư</a:t>
            </a:r>
            <a:r>
              <a:rPr lang="en-US" altLang="en-US" sz="2800" dirty="0" err="1">
                <a:latin typeface="Calibri Light" panose="020F0302020204030204" charset="0"/>
                <a:cs typeface="Calibri Light" panose="020F0302020204030204" charset="0"/>
              </a:rPr>
              <a:t>ợc</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thiết</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kế</a:t>
            </a:r>
            <a:r>
              <a:rPr lang="en-US" altLang="en-US" sz="2800" dirty="0">
                <a:latin typeface="Calibri Light" panose="020F0302020204030204" charset="0"/>
                <a:cs typeface="Calibri Light" panose="020F0302020204030204" charset="0"/>
              </a:rPr>
              <a:t> </a:t>
            </a:r>
            <a:r>
              <a:rPr lang="en-US" altLang="en-US" sz="2800" dirty="0">
                <a:latin typeface="Calibri Light" panose="020F0302020204030204" charset="0"/>
                <a:cs typeface="Calibri Light" panose="020F0302020204030204" charset="0"/>
              </a:rPr>
              <a:t>đ</a:t>
            </a:r>
            <a:r>
              <a:rPr lang="en-US" altLang="en-US" sz="2800" dirty="0">
                <a:latin typeface="Calibri Light" panose="020F0302020204030204" charset="0"/>
                <a:cs typeface="Calibri Light" panose="020F0302020204030204" charset="0"/>
              </a:rPr>
              <a:t>ể </a:t>
            </a:r>
            <a:r>
              <a:rPr lang="en-US" altLang="en-US" sz="2800" dirty="0" err="1">
                <a:latin typeface="Calibri Light" panose="020F0302020204030204" charset="0"/>
                <a:cs typeface="Calibri Light" panose="020F0302020204030204" charset="0"/>
              </a:rPr>
              <a:t>giúp</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các</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lập</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trình</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viên</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tạo</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ra</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các</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giao</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diện</a:t>
            </a:r>
            <a:r>
              <a:rPr lang="en-US" altLang="en-US" sz="2800" dirty="0">
                <a:latin typeface="Calibri Light" panose="020F0302020204030204" charset="0"/>
                <a:cs typeface="Calibri Light" panose="020F0302020204030204" charset="0"/>
              </a:rPr>
              <a:t> ng</a:t>
            </a:r>
            <a:r>
              <a:rPr lang="en-US" altLang="en-US" sz="2800" dirty="0">
                <a:latin typeface="Calibri Light" panose="020F0302020204030204" charset="0"/>
                <a:cs typeface="Calibri Light" panose="020F0302020204030204" charset="0"/>
              </a:rPr>
              <a:t>ư</a:t>
            </a:r>
            <a:r>
              <a:rPr lang="en-US" altLang="en-US" sz="2800" dirty="0" err="1">
                <a:latin typeface="Calibri Light" panose="020F0302020204030204" charset="0"/>
                <a:cs typeface="Calibri Light" panose="020F0302020204030204" charset="0"/>
              </a:rPr>
              <a:t>ời</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dùng</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hiện</a:t>
            </a:r>
            <a:r>
              <a:rPr lang="en-US" altLang="en-US" sz="2800" dirty="0">
                <a:latin typeface="Calibri Light" panose="020F0302020204030204" charset="0"/>
                <a:cs typeface="Calibri Light" panose="020F0302020204030204" charset="0"/>
              </a:rPr>
              <a:t> </a:t>
            </a:r>
            <a:r>
              <a:rPr lang="en-US" altLang="en-US" sz="2800" dirty="0">
                <a:latin typeface="Calibri Light" panose="020F0302020204030204" charset="0"/>
                <a:cs typeface="Calibri Light" panose="020F0302020204030204" charset="0"/>
              </a:rPr>
              <a:t>đ</a:t>
            </a:r>
            <a:r>
              <a:rPr lang="en-US" altLang="en-US" sz="2800" dirty="0" err="1">
                <a:latin typeface="Calibri Light" panose="020F0302020204030204" charset="0"/>
                <a:cs typeface="Calibri Light" panose="020F0302020204030204" charset="0"/>
              </a:rPr>
              <a:t>ại</a:t>
            </a:r>
            <a:r>
              <a:rPr lang="en-US" altLang="en-US" sz="2800" dirty="0">
                <a:latin typeface="Calibri Light" panose="020F0302020204030204" charset="0"/>
                <a:cs typeface="Calibri Light" panose="020F0302020204030204" charset="0"/>
              </a:rPr>
              <a:t>, </a:t>
            </a:r>
            <a:r>
              <a:rPr lang="en-US" altLang="en-US" sz="2800" dirty="0">
                <a:latin typeface="Calibri Light" panose="020F0302020204030204" charset="0"/>
                <a:cs typeface="Calibri Light" panose="020F0302020204030204" charset="0"/>
              </a:rPr>
              <a:t>đ</a:t>
            </a:r>
            <a:r>
              <a:rPr lang="en-US" altLang="en-US" sz="2800" dirty="0" err="1">
                <a:latin typeface="Calibri Light" panose="020F0302020204030204" charset="0"/>
                <a:cs typeface="Calibri Light" panose="020F0302020204030204" charset="0"/>
              </a:rPr>
              <a:t>áp</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ứng</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nhu</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cầu</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trên</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các</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thiết</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bị</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khác</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nhau</a:t>
            </a:r>
            <a:r>
              <a:rPr lang="en-US" altLang="en-US" sz="2800" dirty="0">
                <a:latin typeface="Calibri Light" panose="020F0302020204030204" charset="0"/>
                <a:cs typeface="Calibri Light" panose="020F0302020204030204" charset="0"/>
              </a:rPr>
              <a:t>. Bootstrap </a:t>
            </a:r>
            <a:r>
              <a:rPr lang="en-US" altLang="en-US" sz="2800" dirty="0" err="1">
                <a:latin typeface="Calibri Light" panose="020F0302020204030204" charset="0"/>
                <a:cs typeface="Calibri Light" panose="020F0302020204030204" charset="0"/>
              </a:rPr>
              <a:t>cung</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cấp</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một</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bộ</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các</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thành</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phần</a:t>
            </a:r>
            <a:r>
              <a:rPr lang="en-US" altLang="en-US" sz="2800" dirty="0">
                <a:latin typeface="Calibri Light" panose="020F0302020204030204" charset="0"/>
                <a:cs typeface="Calibri Light" panose="020F0302020204030204" charset="0"/>
              </a:rPr>
              <a:t> UI </a:t>
            </a:r>
            <a:r>
              <a:rPr lang="en-US" altLang="en-US" sz="2800" dirty="0">
                <a:latin typeface="Calibri Light" panose="020F0302020204030204" charset="0"/>
                <a:cs typeface="Calibri Light" panose="020F0302020204030204" charset="0"/>
              </a:rPr>
              <a:t>đ</a:t>
            </a:r>
            <a:r>
              <a:rPr lang="en-US" altLang="en-US" sz="2800" dirty="0">
                <a:latin typeface="Calibri Light" panose="020F0302020204030204" charset="0"/>
                <a:cs typeface="Calibri Light" panose="020F0302020204030204" charset="0"/>
              </a:rPr>
              <a:t>ã </a:t>
            </a:r>
            <a:r>
              <a:rPr lang="en-US" altLang="en-US" sz="2800" dirty="0">
                <a:latin typeface="Calibri Light" panose="020F0302020204030204" charset="0"/>
                <a:cs typeface="Calibri Light" panose="020F0302020204030204" charset="0"/>
              </a:rPr>
              <a:t>đư</a:t>
            </a:r>
            <a:r>
              <a:rPr lang="en-US" altLang="en-US" sz="2800" dirty="0" err="1">
                <a:latin typeface="Calibri Light" panose="020F0302020204030204" charset="0"/>
                <a:cs typeface="Calibri Light" panose="020F0302020204030204" charset="0"/>
              </a:rPr>
              <a:t>ợc</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thiết</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kế</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sẵn</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nh</a:t>
            </a:r>
            <a:r>
              <a:rPr lang="en-US" altLang="en-US" sz="2800" dirty="0">
                <a:latin typeface="Calibri Light" panose="020F0302020204030204" charset="0"/>
                <a:cs typeface="Calibri Light" panose="020F0302020204030204" charset="0"/>
              </a:rPr>
              <a:t>ư</a:t>
            </a:r>
            <a:r>
              <a:rPr lang="en-US" altLang="en-US" sz="2800" dirty="0">
                <a:latin typeface="Calibri Light" panose="020F0302020204030204" charset="0"/>
                <a:cs typeface="Calibri Light" panose="020F0302020204030204" charset="0"/>
              </a:rPr>
              <a:t> buttons, forms,... </a:t>
            </a:r>
            <a:r>
              <a:rPr lang="en-US" altLang="en-US" sz="2800" dirty="0" err="1">
                <a:latin typeface="Calibri Light" panose="020F0302020204030204" charset="0"/>
                <a:cs typeface="Calibri Light" panose="020F0302020204030204" charset="0"/>
              </a:rPr>
              <a:t>Cùng</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với</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một</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hệ</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thống</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linh</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hoạt</a:t>
            </a:r>
            <a:r>
              <a:rPr lang="en-US" altLang="en-US" sz="2800" dirty="0">
                <a:latin typeface="Calibri Light" panose="020F0302020204030204" charset="0"/>
                <a:cs typeface="Calibri Light" panose="020F0302020204030204" charset="0"/>
              </a:rPr>
              <a:t> </a:t>
            </a:r>
            <a:r>
              <a:rPr lang="en-US" altLang="en-US" sz="2800" dirty="0">
                <a:latin typeface="Calibri Light" panose="020F0302020204030204" charset="0"/>
                <a:cs typeface="Calibri Light" panose="020F0302020204030204" charset="0"/>
              </a:rPr>
              <a:t>đ</a:t>
            </a:r>
            <a:r>
              <a:rPr lang="en-US" altLang="en-US" sz="2800" dirty="0">
                <a:latin typeface="Calibri Light" panose="020F0302020204030204" charset="0"/>
                <a:cs typeface="Calibri Light" panose="020F0302020204030204" charset="0"/>
              </a:rPr>
              <a:t>ể </a:t>
            </a:r>
            <a:r>
              <a:rPr lang="en-US" altLang="en-US" sz="2800" dirty="0" err="1">
                <a:latin typeface="Calibri Light" panose="020F0302020204030204" charset="0"/>
                <a:cs typeface="Calibri Light" panose="020F0302020204030204" charset="0"/>
              </a:rPr>
              <a:t>sắp</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xếp</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các</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nội</a:t>
            </a:r>
            <a:r>
              <a:rPr lang="en-US" altLang="en-US" sz="2800" dirty="0">
                <a:latin typeface="Calibri Light" panose="020F0302020204030204" charset="0"/>
                <a:cs typeface="Calibri Light" panose="020F0302020204030204" charset="0"/>
              </a:rPr>
              <a:t> dung </a:t>
            </a:r>
            <a:r>
              <a:rPr lang="en-US" altLang="en-US" sz="2800" dirty="0" err="1">
                <a:latin typeface="Calibri Light" panose="020F0302020204030204" charset="0"/>
                <a:cs typeface="Calibri Light" panose="020F0302020204030204" charset="0"/>
              </a:rPr>
              <a:t>trên</a:t>
            </a:r>
            <a:r>
              <a:rPr lang="en-US" altLang="en-US" sz="2800" dirty="0">
                <a:latin typeface="Calibri Light" panose="020F0302020204030204" charset="0"/>
                <a:cs typeface="Calibri Light" panose="020F0302020204030204" charset="0"/>
              </a:rPr>
              <a:t> </a:t>
            </a:r>
            <a:r>
              <a:rPr lang="en-US" altLang="en-US" sz="2800" dirty="0" err="1">
                <a:latin typeface="Calibri Light" panose="020F0302020204030204" charset="0"/>
                <a:cs typeface="Calibri Light" panose="020F0302020204030204" charset="0"/>
              </a:rPr>
              <a:t>trang</a:t>
            </a:r>
            <a:r>
              <a:rPr lang="en-US" altLang="en-US" sz="2800" dirty="0">
                <a:latin typeface="Calibri Light" panose="020F0302020204030204" charset="0"/>
                <a:cs typeface="Calibri Light" panose="020F0302020204030204" charset="0"/>
              </a:rPr>
              <a:t> web.</a:t>
            </a:r>
            <a:endParaRPr lang="en-US" altLang="en-US" sz="2800" dirty="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032510" y="800100"/>
            <a:ext cx="4710430" cy="583565"/>
          </a:xfrm>
          <a:prstGeom prst="rect">
            <a:avLst/>
          </a:prstGeom>
          <a:noFill/>
        </p:spPr>
        <p:txBody>
          <a:bodyPr wrap="square" rtlCol="0">
            <a:spAutoFit/>
          </a:bodyPr>
          <a:lstStyle/>
          <a:p>
            <a:r>
              <a:rPr lang="vi-VN" altLang="en-US" sz="3200">
                <a:solidFill>
                  <a:schemeClr val="tx1"/>
                </a:solidFill>
                <a:effectLst>
                  <a:outerShdw blurRad="38100" dist="19050" dir="2700000" algn="tl" rotWithShape="0">
                    <a:schemeClr val="dk1">
                      <a:alpha val="40000"/>
                    </a:schemeClr>
                  </a:outerShdw>
                </a:effectLst>
                <a:latin typeface="+mj-lt"/>
                <a:cs typeface="+mj-lt"/>
              </a:rPr>
              <a:t>2. API GIẢ LẬP JSON</a:t>
            </a:r>
            <a:endParaRPr lang="vi-VN" altLang="en-US" sz="3200">
              <a:solidFill>
                <a:schemeClr val="tx1"/>
              </a:solidFill>
              <a:effectLst>
                <a:outerShdw blurRad="38100" dist="19050" dir="2700000" algn="tl" rotWithShape="0">
                  <a:schemeClr val="dk1">
                    <a:alpha val="40000"/>
                  </a:schemeClr>
                </a:outerShdw>
              </a:effectLst>
              <a:latin typeface="+mj-lt"/>
              <a:cs typeface="+mj-lt"/>
            </a:endParaRPr>
          </a:p>
        </p:txBody>
      </p:sp>
      <p:sp>
        <p:nvSpPr>
          <p:cNvPr id="5" name="Rounded Rectangle 4"/>
          <p:cNvSpPr/>
          <p:nvPr/>
        </p:nvSpPr>
        <p:spPr>
          <a:xfrm>
            <a:off x="1041400" y="1725930"/>
            <a:ext cx="10397490" cy="22282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1032510" y="1656715"/>
            <a:ext cx="10650855" cy="2676525"/>
          </a:xfrm>
          <a:prstGeom prst="rect">
            <a:avLst/>
          </a:prstGeom>
          <a:noFill/>
        </p:spPr>
        <p:txBody>
          <a:bodyPr wrap="square" rtlCol="0">
            <a:spAutoFit/>
          </a:bodyPr>
          <a:lstStyle/>
          <a:p>
            <a:r>
              <a:rPr lang="en-US" altLang="en-US" sz="2800">
                <a:latin typeface="Calibri Light" panose="020F0302020204030204" charset="0"/>
                <a:cs typeface="Calibri Light" panose="020F0302020204030204" charset="0"/>
              </a:rPr>
              <a:t>API giả lập JSON (Mock JSON API) là một công cụ hoặc dịch vụ cho phép ng</a:t>
            </a:r>
            <a:r>
              <a:rPr lang="en-US" altLang="en-US" sz="2800">
                <a:latin typeface="Calibri Light" panose="020F0302020204030204" charset="0"/>
                <a:cs typeface="Calibri Light" panose="020F0302020204030204" charset="0"/>
              </a:rPr>
              <a:t>ư</a:t>
            </a:r>
            <a:r>
              <a:rPr lang="en-US" altLang="en-US" sz="2800">
                <a:latin typeface="Calibri Light" panose="020F0302020204030204" charset="0"/>
                <a:cs typeface="Calibri Light" panose="020F0302020204030204" charset="0"/>
              </a:rPr>
              <a:t>ời sử dụng tạo ra một API giả, trả về dữ liệu </a:t>
            </a:r>
            <a:r>
              <a:rPr lang="en-US" altLang="en-US" sz="2800">
                <a:latin typeface="Calibri Light" panose="020F0302020204030204" charset="0"/>
                <a:cs typeface="Calibri Light" panose="020F0302020204030204" charset="0"/>
              </a:rPr>
              <a:t>đ</a:t>
            </a:r>
            <a:r>
              <a:rPr lang="en-US" altLang="en-US" sz="2800">
                <a:latin typeface="Calibri Light" panose="020F0302020204030204" charset="0"/>
                <a:cs typeface="Calibri Light" panose="020F0302020204030204" charset="0"/>
              </a:rPr>
              <a:t>ịnh dạng JSON mà không cần </a:t>
            </a:r>
            <a:r>
              <a:rPr lang="en-US" altLang="en-US" sz="2800">
                <a:latin typeface="Calibri Light" panose="020F0302020204030204" charset="0"/>
                <a:cs typeface="Calibri Light" panose="020F0302020204030204" charset="0"/>
              </a:rPr>
              <a:t>đ</a:t>
            </a:r>
            <a:r>
              <a:rPr lang="en-US" altLang="en-US" sz="2800">
                <a:latin typeface="Calibri Light" panose="020F0302020204030204" charset="0"/>
                <a:cs typeface="Calibri Light" panose="020F0302020204030204" charset="0"/>
              </a:rPr>
              <a:t>ến một backend thực tế. Nói cách khác, nó giúp mô phỏng hoạt </a:t>
            </a:r>
            <a:r>
              <a:rPr lang="en-US" altLang="en-US" sz="2800">
                <a:latin typeface="Calibri Light" panose="020F0302020204030204" charset="0"/>
                <a:cs typeface="Calibri Light" panose="020F0302020204030204" charset="0"/>
              </a:rPr>
              <a:t>đ</a:t>
            </a:r>
            <a:r>
              <a:rPr lang="en-US" altLang="en-US" sz="2800">
                <a:latin typeface="Calibri Light" panose="020F0302020204030204" charset="0"/>
                <a:cs typeface="Calibri Light" panose="020F0302020204030204" charset="0"/>
              </a:rPr>
              <a:t>ộng của một API thực tế </a:t>
            </a:r>
            <a:r>
              <a:rPr lang="en-US" altLang="en-US" sz="2800">
                <a:latin typeface="Calibri Light" panose="020F0302020204030204" charset="0"/>
                <a:cs typeface="Calibri Light" panose="020F0302020204030204" charset="0"/>
              </a:rPr>
              <a:t>đ</a:t>
            </a:r>
            <a:r>
              <a:rPr lang="en-US" altLang="en-US" sz="2800">
                <a:latin typeface="Calibri Light" panose="020F0302020204030204" charset="0"/>
                <a:cs typeface="Calibri Light" panose="020F0302020204030204" charset="0"/>
              </a:rPr>
              <a:t>ể có thể phát triển và kiểm thử ứng dụng front-end một cách </a:t>
            </a:r>
            <a:r>
              <a:rPr lang="en-US" altLang="en-US" sz="2800">
                <a:latin typeface="Calibri Light" panose="020F0302020204030204" charset="0"/>
                <a:cs typeface="Calibri Light" panose="020F0302020204030204" charset="0"/>
              </a:rPr>
              <a:t>đ</a:t>
            </a:r>
            <a:r>
              <a:rPr lang="en-US" altLang="en-US" sz="2800">
                <a:latin typeface="Calibri Light" panose="020F0302020204030204" charset="0"/>
                <a:cs typeface="Calibri Light" panose="020F0302020204030204" charset="0"/>
              </a:rPr>
              <a:t>ộc lập và hiệu quả.</a:t>
            </a:r>
            <a:endParaRPr lang="en-US" altLang="en-US" sz="2800">
              <a:latin typeface="Calibri Light" panose="020F0302020204030204" charset="0"/>
              <a:cs typeface="Calibri Light" panose="020F0302020204030204" charset="0"/>
            </a:endParaRPr>
          </a:p>
          <a:p>
            <a:endParaRPr lang="en-US" altLang="en-US" sz="280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414020" y="3867785"/>
            <a:ext cx="1717040" cy="33782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3977640" y="477520"/>
            <a:ext cx="4372610" cy="583565"/>
          </a:xfrm>
          <a:prstGeom prst="rect">
            <a:avLst/>
          </a:prstGeom>
          <a:noFill/>
        </p:spPr>
        <p:txBody>
          <a:bodyPr wrap="square" rtlCol="0">
            <a:spAutoFit/>
          </a:bodyPr>
          <a:lstStyle/>
          <a:p>
            <a:r>
              <a:rPr lang="vi-VN" altLang="en-US" sz="3200" b="1" dirty="0">
                <a:latin typeface="Calibri Light" panose="020F0302020204030204" charset="0"/>
                <a:cs typeface="Calibri Light" panose="020F0302020204030204" charset="0"/>
              </a:rPr>
              <a:t>ƯU ĐIỂM, NHƯỢC ĐIỂM</a:t>
            </a:r>
            <a:endParaRPr lang="vi-VN" altLang="en-US" sz="3200" b="1" dirty="0">
              <a:latin typeface="Calibri Light" panose="020F0302020204030204" charset="0"/>
              <a:cs typeface="Calibri Light" panose="020F0302020204030204" charset="0"/>
            </a:endParaRPr>
          </a:p>
        </p:txBody>
      </p:sp>
      <p:sp>
        <p:nvSpPr>
          <p:cNvPr id="9" name="Oval 8"/>
          <p:cNvSpPr/>
          <p:nvPr/>
        </p:nvSpPr>
        <p:spPr>
          <a:xfrm>
            <a:off x="506095" y="1137285"/>
            <a:ext cx="1099820" cy="2705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506095" y="1061085"/>
            <a:ext cx="11374120" cy="5015865"/>
          </a:xfrm>
          <a:prstGeom prst="rect">
            <a:avLst/>
          </a:prstGeom>
          <a:noFill/>
        </p:spPr>
        <p:txBody>
          <a:bodyPr wrap="square" rtlCol="0">
            <a:spAutoFit/>
          </a:bodyPr>
          <a:lstStyle/>
          <a:p>
            <a:r>
              <a:rPr lang="en-US" altLang="en-US" sz="2000" b="1" dirty="0">
                <a:latin typeface="Calibri Light" panose="020F0302020204030204" charset="0"/>
                <a:cs typeface="Calibri Light" panose="020F0302020204030204" charset="0"/>
              </a:rPr>
              <a:t>Ư</a:t>
            </a:r>
            <a:r>
              <a:rPr lang="en-US" altLang="en-US" sz="2000" b="1" dirty="0">
                <a:latin typeface="Calibri Light" panose="020F0302020204030204" charset="0"/>
                <a:cs typeface="Calibri Light" panose="020F0302020204030204" charset="0"/>
              </a:rPr>
              <a:t>u </a:t>
            </a:r>
            <a:r>
              <a:rPr lang="en-US" altLang="en-US" sz="2000" b="1" dirty="0">
                <a:latin typeface="Calibri Light" panose="020F0302020204030204" charset="0"/>
                <a:cs typeface="Calibri Light" panose="020F0302020204030204" charset="0"/>
              </a:rPr>
              <a:t>đ</a:t>
            </a:r>
            <a:r>
              <a:rPr lang="en-US" altLang="en-US" sz="2000" b="1" dirty="0" err="1">
                <a:latin typeface="Calibri Light" panose="020F0302020204030204" charset="0"/>
                <a:cs typeface="Calibri Light" panose="020F0302020204030204" charset="0"/>
              </a:rPr>
              <a:t>iểm</a:t>
            </a:r>
            <a:r>
              <a:rPr lang="en-US" altLang="en-US" sz="2000" b="1" dirty="0">
                <a:latin typeface="Calibri Light" panose="020F0302020204030204" charset="0"/>
                <a:cs typeface="Calibri Light" panose="020F0302020204030204" charset="0"/>
              </a:rPr>
              <a:t>:</a:t>
            </a:r>
            <a:endParaRPr lang="en-US" altLang="en-US" sz="2000" b="1" dirty="0">
              <a:latin typeface="Calibri Light" panose="020F0302020204030204" charset="0"/>
              <a:cs typeface="Calibri Light" panose="020F0302020204030204" charset="0"/>
            </a:endParaRPr>
          </a:p>
          <a:p>
            <a:pPr marL="342900" indent="-342900">
              <a:buFont typeface="Wingdings" panose="05000000000000000000" charset="0"/>
              <a:buChar char="Ø"/>
            </a:pPr>
            <a:r>
              <a:rPr lang="en-US" altLang="en-US" sz="2000" dirty="0" err="1">
                <a:latin typeface="Calibri Light" panose="020F0302020204030204" charset="0"/>
                <a:cs typeface="Calibri Light" panose="020F0302020204030204" charset="0"/>
              </a:rPr>
              <a:t>Phát</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triển</a:t>
            </a:r>
            <a:r>
              <a:rPr lang="en-US" altLang="en-US" sz="2000" dirty="0">
                <a:latin typeface="Calibri Light" panose="020F0302020204030204" charset="0"/>
                <a:cs typeface="Calibri Light" panose="020F0302020204030204" charset="0"/>
              </a:rPr>
              <a:t> frontend </a:t>
            </a: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ộc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lập</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Các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nhà</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phát</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triển</a:t>
            </a:r>
            <a:r>
              <a:rPr lang="en-US" altLang="en-US" sz="2000" dirty="0">
                <a:latin typeface="Calibri Light" panose="020F0302020204030204" charset="0"/>
                <a:cs typeface="Calibri Light" panose="020F0302020204030204" charset="0"/>
              </a:rPr>
              <a:t> frontend </a:t>
            </a:r>
            <a:r>
              <a:rPr lang="en-US" altLang="en-US" sz="2000" dirty="0" err="1">
                <a:latin typeface="Calibri Light" panose="020F0302020204030204" charset="0"/>
                <a:cs typeface="Calibri Light" panose="020F0302020204030204" charset="0"/>
              </a:rPr>
              <a:t>có</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thể</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bắt</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ầu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làm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việc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ngay</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cả</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khi</a:t>
            </a:r>
            <a:r>
              <a:rPr lang="en-US" altLang="en-US" sz="2000" dirty="0">
                <a:latin typeface="Calibri Light" panose="020F0302020204030204" charset="0"/>
                <a:cs typeface="Calibri Light" panose="020F0302020204030204" charset="0"/>
              </a:rPr>
              <a:t> backend </a:t>
            </a:r>
            <a:r>
              <a:rPr lang="en-US" altLang="en-US" sz="2000" dirty="0" err="1">
                <a:latin typeface="Calibri Light" panose="020F0302020204030204" charset="0"/>
                <a:cs typeface="Calibri Light" panose="020F0302020204030204" charset="0"/>
              </a:rPr>
              <a:t>ch</a:t>
            </a:r>
            <a:r>
              <a:rPr lang="en-US" altLang="en-US" sz="2000" dirty="0">
                <a:latin typeface="Calibri Light" panose="020F0302020204030204" charset="0"/>
                <a:cs typeface="Calibri Light" panose="020F0302020204030204" charset="0"/>
              </a:rPr>
              <a:t>ư</a:t>
            </a:r>
            <a:r>
              <a:rPr lang="en-US" altLang="en-US" sz="2000" dirty="0">
                <a:latin typeface="Calibri Light" panose="020F0302020204030204" charset="0"/>
                <a:cs typeface="Calibri Light" panose="020F0302020204030204" charset="0"/>
              </a:rPr>
              <a:t>a </a:t>
            </a:r>
            <a:r>
              <a:rPr lang="en-US" altLang="en-US" sz="2000" dirty="0" err="1">
                <a:latin typeface="Calibri Light" panose="020F0302020204030204" charset="0"/>
                <a:cs typeface="Calibri Light" panose="020F0302020204030204" charset="0"/>
              </a:rPr>
              <a:t>hoàn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thiện</a:t>
            </a:r>
            <a:r>
              <a:rPr lang="en-US" altLang="en-US" sz="2000" dirty="0">
                <a:latin typeface="Calibri Light" panose="020F0302020204030204" charset="0"/>
                <a:cs typeface="Calibri Light" panose="020F0302020204030204" charset="0"/>
              </a:rPr>
              <a:t>.</a:t>
            </a:r>
            <a:endParaRPr lang="en-US" altLang="en-US" sz="2000" dirty="0">
              <a:latin typeface="Calibri Light" panose="020F0302020204030204" charset="0"/>
              <a:cs typeface="Calibri Light" panose="020F0302020204030204" charset="0"/>
            </a:endParaRPr>
          </a:p>
          <a:p>
            <a:pPr marL="342900" indent="-342900">
              <a:buFont typeface="Wingdings" panose="05000000000000000000" charset="0"/>
              <a:buChar char="Ø"/>
            </a:pPr>
            <a:r>
              <a:rPr lang="en-US" altLang="en-US" sz="2000" dirty="0" err="1">
                <a:latin typeface="Calibri Light" panose="020F0302020204030204" charset="0"/>
                <a:cs typeface="Calibri Light" panose="020F0302020204030204" charset="0"/>
              </a:rPr>
              <a:t>Kiểm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thử</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nhanh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Giúp</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kiểm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tra</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các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tính</a:t>
            </a:r>
            <a:r>
              <a:rPr lang="en-US" altLang="en-US" sz="2000" dirty="0">
                <a:latin typeface="Calibri Light" panose="020F0302020204030204" charset="0"/>
                <a:cs typeface="Calibri Light" panose="020F0302020204030204" charset="0"/>
              </a:rPr>
              <a:t> n</a:t>
            </a:r>
            <a:r>
              <a:rPr lang="en-US" altLang="en-US" sz="2000" dirty="0">
                <a:latin typeface="Calibri Light" panose="020F0302020204030204" charset="0"/>
                <a:cs typeface="Calibri Light" panose="020F0302020204030204" charset="0"/>
              </a:rPr>
              <a:t>ă</a:t>
            </a:r>
            <a:r>
              <a:rPr lang="en-US" altLang="en-US" sz="2000" dirty="0">
                <a:latin typeface="Calibri Light" panose="020F0302020204030204" charset="0"/>
                <a:cs typeface="Calibri Light" panose="020F0302020204030204" charset="0"/>
              </a:rPr>
              <a:t>ng </a:t>
            </a:r>
            <a:r>
              <a:rPr lang="en-US" altLang="en-US" sz="2000" dirty="0" err="1">
                <a:latin typeface="Calibri Light" panose="020F0302020204030204" charset="0"/>
                <a:cs typeface="Calibri Light" panose="020F0302020204030204" charset="0"/>
              </a:rPr>
              <a:t>của</a:t>
            </a:r>
            <a:r>
              <a:rPr lang="en-US" altLang="en-US" sz="2000" dirty="0">
                <a:latin typeface="Calibri Light" panose="020F0302020204030204" charset="0"/>
                <a:cs typeface="Calibri Light" panose="020F0302020204030204" charset="0"/>
              </a:rPr>
              <a:t> frontend </a:t>
            </a:r>
            <a:r>
              <a:rPr lang="en-US" altLang="en-US" sz="2000" dirty="0" err="1">
                <a:latin typeface="Calibri Light" panose="020F0302020204030204" charset="0"/>
                <a:cs typeface="Calibri Light" panose="020F0302020204030204" charset="0"/>
              </a:rPr>
              <a:t>một</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cách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nhanh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chóng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và</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dễ</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dàng</a:t>
            </a:r>
            <a:r>
              <a:rPr lang="en-US" altLang="en-US" sz="2000" dirty="0">
                <a:latin typeface="Calibri Light" panose="020F0302020204030204" charset="0"/>
                <a:cs typeface="Calibri Light" panose="020F0302020204030204" charset="0"/>
              </a:rPr>
              <a:t>.</a:t>
            </a:r>
            <a:endParaRPr lang="en-US" altLang="en-US" sz="2000" dirty="0">
              <a:latin typeface="Calibri Light" panose="020F0302020204030204" charset="0"/>
              <a:cs typeface="Calibri Light" panose="020F0302020204030204" charset="0"/>
            </a:endParaRPr>
          </a:p>
          <a:p>
            <a:pPr marL="342900" indent="-342900">
              <a:buFont typeface="Wingdings" panose="05000000000000000000" charset="0"/>
              <a:buChar char="Ø"/>
            </a:pPr>
            <a:r>
              <a:rPr lang="en-US" altLang="en-US" sz="2000" dirty="0" err="1">
                <a:latin typeface="Calibri Light" panose="020F0302020204030204" charset="0"/>
                <a:cs typeface="Calibri Light" panose="020F0302020204030204" charset="0"/>
              </a:rPr>
              <a:t>Xác</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ịnh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lỗi</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sớm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Giúp</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phát</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hiện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và</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sửa</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lỗi</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trong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giai</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oạn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sớm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của</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quá</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trình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phát</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triển</a:t>
            </a:r>
            <a:r>
              <a:rPr lang="en-US" altLang="en-US" sz="2000" dirty="0">
                <a:latin typeface="Calibri Light" panose="020F0302020204030204" charset="0"/>
                <a:cs typeface="Calibri Light" panose="020F0302020204030204" charset="0"/>
              </a:rPr>
              <a:t>.</a:t>
            </a:r>
            <a:endParaRPr lang="en-US" altLang="en-US" sz="2000" dirty="0">
              <a:latin typeface="Calibri Light" panose="020F0302020204030204" charset="0"/>
              <a:cs typeface="Calibri Light" panose="020F0302020204030204" charset="0"/>
            </a:endParaRPr>
          </a:p>
          <a:p>
            <a:pPr marL="342900" indent="-342900">
              <a:buFont typeface="Wingdings" panose="05000000000000000000" charset="0"/>
              <a:buChar char="Ø"/>
            </a:pP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ảm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bảo</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tính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nhất</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quán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Giúp</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ảm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bảo</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dữ</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liệu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trả</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về</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từ</a:t>
            </a:r>
            <a:r>
              <a:rPr lang="en-US" altLang="en-US" sz="2000" dirty="0">
                <a:latin typeface="Calibri Light" panose="020F0302020204030204" charset="0"/>
                <a:cs typeface="Calibri Light" panose="020F0302020204030204" charset="0"/>
              </a:rPr>
              <a:t> API </a:t>
            </a:r>
            <a:r>
              <a:rPr lang="en-US" altLang="en-US" sz="2000" dirty="0" err="1">
                <a:latin typeface="Calibri Light" panose="020F0302020204030204" charset="0"/>
                <a:cs typeface="Calibri Light" panose="020F0302020204030204" charset="0"/>
              </a:rPr>
              <a:t>luôn</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úng</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ịnh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dạng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và</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cấu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trúc</a:t>
            </a:r>
            <a:r>
              <a:rPr lang="en-US" altLang="en-US" sz="2000" dirty="0">
                <a:latin typeface="Calibri Light" panose="020F0302020204030204" charset="0"/>
                <a:cs typeface="Calibri Light" panose="020F0302020204030204" charset="0"/>
              </a:rPr>
              <a:t>.</a:t>
            </a:r>
            <a:endParaRPr lang="en-US" altLang="en-US" sz="2000" dirty="0">
              <a:latin typeface="Calibri Light" panose="020F0302020204030204" charset="0"/>
              <a:cs typeface="Calibri Light" panose="020F0302020204030204" charset="0"/>
            </a:endParaRPr>
          </a:p>
          <a:p>
            <a:pPr marL="342900" indent="-342900">
              <a:buFont typeface="Wingdings" panose="05000000000000000000" charset="0"/>
              <a:buChar char="Ø"/>
            </a:pPr>
            <a:r>
              <a:rPr lang="en-US" altLang="en-US" sz="2000" dirty="0" err="1">
                <a:latin typeface="Calibri Light" panose="020F0302020204030204" charset="0"/>
                <a:cs typeface="Calibri Light" panose="020F0302020204030204" charset="0"/>
              </a:rPr>
              <a:t>Tùy</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chỉnh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dữ</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liệu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Dễ</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dàng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thay</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ổi</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dữ</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liệu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trong</a:t>
            </a:r>
            <a:r>
              <a:rPr lang="en-US" altLang="en-US" sz="2000" dirty="0">
                <a:latin typeface="Calibri Light" panose="020F0302020204030204" charset="0"/>
                <a:cs typeface="Calibri Light" panose="020F0302020204030204" charset="0"/>
              </a:rPr>
              <a:t> API </a:t>
            </a:r>
            <a:r>
              <a:rPr lang="en-US" altLang="en-US" sz="2000" dirty="0" err="1">
                <a:latin typeface="Calibri Light" panose="020F0302020204030204" charset="0"/>
                <a:cs typeface="Calibri Light" panose="020F0302020204030204" charset="0"/>
              </a:rPr>
              <a:t>giả</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lập</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a:latin typeface="Calibri Light" panose="020F0302020204030204" charset="0"/>
                <a:cs typeface="Calibri Light" panose="020F0302020204030204" charset="0"/>
              </a:rPr>
              <a:t>ể </a:t>
            </a:r>
            <a:r>
              <a:rPr lang="en-US" altLang="en-US" sz="2000" dirty="0" err="1">
                <a:latin typeface="Calibri Light" panose="020F0302020204030204" charset="0"/>
                <a:cs typeface="Calibri Light" panose="020F0302020204030204" charset="0"/>
              </a:rPr>
              <a:t>mô</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phỏng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các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a:t>
            </a:r>
            <a:r>
              <a:rPr lang="en-US" altLang="en-US" sz="2000" dirty="0">
                <a:latin typeface="Calibri Light" panose="020F0302020204030204" charset="0"/>
                <a:cs typeface="Calibri Light" panose="020F0302020204030204" charset="0"/>
              </a:rPr>
              <a:t>ư</a:t>
            </a:r>
            <a:r>
              <a:rPr lang="en-US" altLang="en-US" sz="2000" dirty="0" err="1">
                <a:latin typeface="Calibri Light" panose="020F0302020204030204" charset="0"/>
                <a:cs typeface="Calibri Light" panose="020F0302020204030204" charset="0"/>
              </a:rPr>
              <a:t>ờng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hợp</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khác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nhau</a:t>
            </a:r>
            <a:r>
              <a:rPr lang="en-US" altLang="en-US" sz="2000" dirty="0">
                <a:latin typeface="Calibri Light" panose="020F0302020204030204" charset="0"/>
                <a:cs typeface="Calibri Light" panose="020F0302020204030204" charset="0"/>
              </a:rPr>
              <a:t>.</a:t>
            </a:r>
            <a:endParaRPr lang="en-US" altLang="en-US" sz="2000" dirty="0">
              <a:latin typeface="Calibri Light" panose="020F0302020204030204" charset="0"/>
              <a:cs typeface="Calibri Light" panose="020F0302020204030204" charset="0"/>
            </a:endParaRPr>
          </a:p>
          <a:p>
            <a:pPr marL="342900" indent="-342900">
              <a:buFont typeface="Wingdings" panose="05000000000000000000" charset="0"/>
              <a:buChar char="Ø"/>
            </a:pPr>
            <a:r>
              <a:rPr lang="en-US" altLang="en-US" sz="2000" dirty="0" err="1">
                <a:latin typeface="Calibri Light" panose="020F0302020204030204" charset="0"/>
                <a:cs typeface="Calibri Light" panose="020F0302020204030204" charset="0"/>
              </a:rPr>
              <a:t>Tích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hợp</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với</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các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công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cụ</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khác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Có</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thể</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tích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hợp</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với</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các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công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cụ</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tự</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err="1">
                <a:latin typeface="Calibri Light" panose="020F0302020204030204" charset="0"/>
                <a:cs typeface="Calibri Light" panose="020F0302020204030204" charset="0"/>
              </a:rPr>
              <a:t>ộng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hóa</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kiểm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thử</a:t>
            </a:r>
            <a:r>
              <a:rPr lang="en-US" altLang="en-US" sz="2000" dirty="0">
                <a:latin typeface="Calibri Light" panose="020F0302020204030204" charset="0"/>
                <a:cs typeface="Calibri Light" panose="020F0302020204030204" charset="0"/>
              </a:rPr>
              <a:t> </a:t>
            </a:r>
            <a:r>
              <a:rPr lang="en-US" altLang="en-US" sz="2000" dirty="0">
                <a:latin typeface="Calibri Light" panose="020F0302020204030204" charset="0"/>
                <a:cs typeface="Calibri Light" panose="020F0302020204030204" charset="0"/>
              </a:rPr>
              <a:t>đ</a:t>
            </a:r>
            <a:r>
              <a:rPr lang="en-US" altLang="en-US" sz="2000" dirty="0">
                <a:latin typeface="Calibri Light" panose="020F0302020204030204" charset="0"/>
                <a:cs typeface="Calibri Light" panose="020F0302020204030204" charset="0"/>
              </a:rPr>
              <a:t>ể </a:t>
            </a:r>
            <a:r>
              <a:rPr lang="en-US" altLang="en-US" sz="2000" dirty="0" err="1">
                <a:latin typeface="Calibri Light" panose="020F0302020204030204" charset="0"/>
                <a:cs typeface="Calibri Light" panose="020F0302020204030204" charset="0"/>
              </a:rPr>
              <a:t>tạo</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ra</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các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môi</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a:t>
            </a:r>
            <a:r>
              <a:rPr lang="en-US" altLang="en-US" sz="2000" dirty="0">
                <a:latin typeface="Calibri Light" panose="020F0302020204030204" charset="0"/>
                <a:cs typeface="Calibri Light" panose="020F0302020204030204" charset="0"/>
              </a:rPr>
              <a:t>ư</a:t>
            </a:r>
            <a:r>
              <a:rPr lang="en-US" altLang="en-US" sz="2000" dirty="0" err="1">
                <a:latin typeface="Calibri Light" panose="020F0302020204030204" charset="0"/>
                <a:cs typeface="Calibri Light" panose="020F0302020204030204" charset="0"/>
              </a:rPr>
              <a:t>ờng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thử</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nghiệm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hoàn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chỉnh</a:t>
            </a:r>
            <a:r>
              <a:rPr lang="en-US" altLang="en-US" sz="2000" dirty="0">
                <a:latin typeface="Calibri Light" panose="020F0302020204030204" charset="0"/>
                <a:cs typeface="Calibri Light" panose="020F0302020204030204" charset="0"/>
              </a:rPr>
              <a:t>.</a:t>
            </a:r>
            <a:endParaRPr lang="en-US" altLang="en-US" sz="2000" dirty="0">
              <a:latin typeface="Calibri Light" panose="020F0302020204030204" charset="0"/>
              <a:cs typeface="Calibri Light" panose="020F0302020204030204" charset="0"/>
            </a:endParaRPr>
          </a:p>
          <a:p>
            <a:r>
              <a:rPr lang="en-US" altLang="en-US" sz="2000" b="1" dirty="0" err="1">
                <a:latin typeface="Calibri Light" panose="020F0302020204030204" charset="0"/>
                <a:cs typeface="Calibri Light" panose="020F0302020204030204" charset="0"/>
              </a:rPr>
              <a:t>Nh</a:t>
            </a:r>
            <a:r>
              <a:rPr lang="en-US" altLang="en-US" sz="2000" b="1" dirty="0">
                <a:latin typeface="Calibri Light" panose="020F0302020204030204" charset="0"/>
                <a:cs typeface="Calibri Light" panose="020F0302020204030204" charset="0"/>
              </a:rPr>
              <a:t>ư</a:t>
            </a:r>
            <a:r>
              <a:rPr lang="en-US" altLang="en-US" sz="2000" b="1" dirty="0" err="1">
                <a:latin typeface="Calibri Light" panose="020F0302020204030204" charset="0"/>
                <a:cs typeface="Calibri Light" panose="020F0302020204030204" charset="0"/>
              </a:rPr>
              <a:t>ợc</a:t>
            </a:r>
            <a:r>
              <a:rPr lang="en-US" altLang="en-US" sz="2000" b="1" dirty="0">
                <a:latin typeface="Calibri Light" panose="020F0302020204030204" charset="0"/>
                <a:cs typeface="Calibri Light" panose="020F0302020204030204" charset="0"/>
              </a:rPr>
              <a:t> </a:t>
            </a:r>
            <a:r>
              <a:rPr lang="en-US" altLang="en-US" sz="2000" b="1" dirty="0">
                <a:latin typeface="Calibri Light" panose="020F0302020204030204" charset="0"/>
                <a:cs typeface="Calibri Light" panose="020F0302020204030204" charset="0"/>
              </a:rPr>
              <a:t>đ</a:t>
            </a:r>
            <a:r>
              <a:rPr lang="en-US" altLang="en-US" sz="2000" b="1" dirty="0" err="1">
                <a:latin typeface="Calibri Light" panose="020F0302020204030204" charset="0"/>
                <a:cs typeface="Calibri Light" panose="020F0302020204030204" charset="0"/>
              </a:rPr>
              <a:t>iểm</a:t>
            </a:r>
            <a:r>
              <a:rPr lang="en-US" altLang="en-US" sz="2000" b="1" dirty="0">
                <a:latin typeface="Calibri Light" panose="020F0302020204030204" charset="0"/>
                <a:cs typeface="Calibri Light" panose="020F0302020204030204" charset="0"/>
              </a:rPr>
              <a:t>:</a:t>
            </a:r>
            <a:endParaRPr lang="en-US" altLang="en-US" sz="2000" b="1" dirty="0">
              <a:latin typeface="Calibri Light" panose="020F0302020204030204" charset="0"/>
              <a:cs typeface="Calibri Light" panose="020F0302020204030204" charset="0"/>
            </a:endParaRPr>
          </a:p>
          <a:p>
            <a:pPr marL="342900" indent="-342900">
              <a:buFont typeface="Wingdings" panose="05000000000000000000" charset="0"/>
              <a:buChar char="Ø"/>
            </a:pPr>
            <a:r>
              <a:rPr lang="en-US" altLang="en-US" sz="2000" dirty="0" err="1">
                <a:latin typeface="Calibri Light" panose="020F0302020204030204" charset="0"/>
                <a:cs typeface="Calibri Light" panose="020F0302020204030204" charset="0"/>
              </a:rPr>
              <a:t>Không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phải</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dữ</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liệu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thực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Dữ</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liệu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trả</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về</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từ</a:t>
            </a:r>
            <a:r>
              <a:rPr lang="en-US" altLang="en-US" sz="2000" dirty="0">
                <a:latin typeface="Calibri Light" panose="020F0302020204030204" charset="0"/>
                <a:cs typeface="Calibri Light" panose="020F0302020204030204" charset="0"/>
              </a:rPr>
              <a:t> API </a:t>
            </a:r>
            <a:r>
              <a:rPr lang="en-US" altLang="en-US" sz="2000" dirty="0" err="1">
                <a:latin typeface="Calibri Light" panose="020F0302020204030204" charset="0"/>
                <a:cs typeface="Calibri Light" panose="020F0302020204030204" charset="0"/>
              </a:rPr>
              <a:t>giả</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lập</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chỉ</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là</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dữ</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liệu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mẫu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có</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thể</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không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phản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ánh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chính</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xác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dữ</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liệu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thực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tế</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từ</a:t>
            </a:r>
            <a:r>
              <a:rPr lang="en-US" altLang="en-US" sz="2000" dirty="0">
                <a:latin typeface="Calibri Light" panose="020F0302020204030204" charset="0"/>
                <a:cs typeface="Calibri Light" panose="020F0302020204030204" charset="0"/>
              </a:rPr>
              <a:t> backend.</a:t>
            </a:r>
            <a:endParaRPr lang="en-US" altLang="en-US" sz="2000" dirty="0">
              <a:latin typeface="Calibri Light" panose="020F0302020204030204" charset="0"/>
              <a:cs typeface="Calibri Light" panose="020F0302020204030204" charset="0"/>
            </a:endParaRPr>
          </a:p>
          <a:p>
            <a:pPr marL="342900" indent="-342900">
              <a:buFont typeface="Wingdings" panose="05000000000000000000" charset="0"/>
              <a:buChar char="Ø"/>
            </a:pPr>
            <a:r>
              <a:rPr lang="en-US" altLang="en-US" sz="2000" dirty="0" err="1">
                <a:latin typeface="Calibri Light" panose="020F0302020204030204" charset="0"/>
                <a:cs typeface="Calibri Light" panose="020F0302020204030204" charset="0"/>
              </a:rPr>
              <a:t>Có</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thể</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gây</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nhầm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lẫn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Nếu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không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quản</a:t>
            </a:r>
            <a:r>
              <a:rPr lang="en-US" altLang="en-US" sz="2000" dirty="0">
                <a:latin typeface="Calibri Light" panose="020F0302020204030204" charset="0"/>
                <a:cs typeface="Calibri Light" panose="020F0302020204030204" charset="0"/>
              </a:rPr>
              <a:t> l</a:t>
            </a:r>
            <a:r>
              <a:rPr lang="en-US" altLang="en-US" sz="2000" dirty="0">
                <a:latin typeface="Calibri Light" panose="020F0302020204030204" charset="0"/>
                <a:cs typeface="Calibri Light" panose="020F0302020204030204" charset="0"/>
              </a:rPr>
              <a:t>ý</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tốt</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việc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sử</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dụng</a:t>
            </a:r>
            <a:r>
              <a:rPr lang="en-US" altLang="en-US" sz="2000" dirty="0">
                <a:latin typeface="Calibri Light" panose="020F0302020204030204" charset="0"/>
                <a:cs typeface="Calibri Light" panose="020F0302020204030204" charset="0"/>
              </a:rPr>
              <a:t> API </a:t>
            </a:r>
            <a:r>
              <a:rPr lang="en-US" altLang="en-US" sz="2000" dirty="0" err="1">
                <a:latin typeface="Calibri Light" panose="020F0302020204030204" charset="0"/>
                <a:cs typeface="Calibri Light" panose="020F0302020204030204" charset="0"/>
              </a:rPr>
              <a:t>giả</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lập</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có</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thể</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gây</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nhầm</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lẫn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giữa</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dữ</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liệu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giả</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và</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dữ</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liệu</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thực</a:t>
            </a:r>
            <a:r>
              <a:rPr lang="en-US" altLang="en-US" sz="2000" dirty="0">
                <a:latin typeface="Calibri Light" panose="020F0302020204030204" charset="0"/>
                <a:cs typeface="Calibri Light" panose="020F0302020204030204" charset="0"/>
              </a:rPr>
              <a:t>.</a:t>
            </a:r>
            <a:endParaRPr lang="en-US" altLang="en-US" sz="2000" dirty="0">
              <a:latin typeface="Calibri Light" panose="020F0302020204030204" charset="0"/>
              <a:cs typeface="Calibri Light" panose="020F0302020204030204" charset="0"/>
            </a:endParaRPr>
          </a:p>
          <a:p>
            <a:pPr marL="342900" indent="-342900">
              <a:buFont typeface="Wingdings" panose="05000000000000000000" charset="0"/>
              <a:buChar char="Ø"/>
            </a:pPr>
            <a:r>
              <a:rPr lang="en-US" altLang="en-US" sz="2000" dirty="0" err="1">
                <a:latin typeface="Calibri Light" panose="020F0302020204030204" charset="0"/>
                <a:cs typeface="Calibri Light" panose="020F0302020204030204" charset="0"/>
              </a:rPr>
              <a:t>Không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thể</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thay</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thế</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hoàn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toàn</a:t>
            </a:r>
            <a:r>
              <a:rPr lang="en-US" altLang="en-US" sz="2000" dirty="0">
                <a:latin typeface="Calibri Light" panose="020F0302020204030204" charset="0"/>
                <a:cs typeface="Calibri Light" panose="020F0302020204030204" charset="0"/>
              </a:rPr>
              <a:t> backend: API </a:t>
            </a:r>
            <a:r>
              <a:rPr lang="en-US" altLang="en-US" sz="2000" dirty="0" err="1">
                <a:latin typeface="Calibri Light" panose="020F0302020204030204" charset="0"/>
                <a:cs typeface="Calibri Light" panose="020F0302020204030204" charset="0"/>
              </a:rPr>
              <a:t>giả</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lập</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chỉ</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là</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một</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công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cụ</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hỗ</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trợ</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không</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thể</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thay</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thế</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hoàn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toàn</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một</a:t>
            </a:r>
            <a:r>
              <a:rPr lang="en-US" altLang="en-US" sz="2000" dirty="0">
                <a:latin typeface="Calibri Light" panose="020F0302020204030204" charset="0"/>
                <a:cs typeface="Calibri Light" panose="020F0302020204030204" charset="0"/>
              </a:rPr>
              <a:t> backend </a:t>
            </a:r>
            <a:r>
              <a:rPr lang="en-US" altLang="en-US" sz="2000" dirty="0" err="1">
                <a:latin typeface="Calibri Light" panose="020F0302020204030204" charset="0"/>
                <a:cs typeface="Calibri Light" panose="020F0302020204030204" charset="0"/>
              </a:rPr>
              <a:t>thực</a:t>
            </a:r>
            <a:r>
              <a:rPr lang="en-US" altLang="en-US" sz="2000" dirty="0">
                <a:latin typeface="Calibri Light" panose="020F0302020204030204" charset="0"/>
                <a:cs typeface="Calibri Light" panose="020F0302020204030204" charset="0"/>
              </a:rPr>
              <a:t> </a:t>
            </a:r>
            <a:r>
              <a:rPr lang="en-US" altLang="en-US" sz="2000" dirty="0" err="1">
                <a:latin typeface="Calibri Light" panose="020F0302020204030204" charset="0"/>
                <a:cs typeface="Calibri Light" panose="020F0302020204030204" charset="0"/>
              </a:rPr>
              <a:t>tế</a:t>
            </a:r>
            <a:r>
              <a:rPr lang="en-US" altLang="en-US" sz="2000" dirty="0">
                <a:latin typeface="Calibri Light" panose="020F0302020204030204" charset="0"/>
                <a:cs typeface="Calibri Light" panose="020F0302020204030204" charset="0"/>
              </a:rPr>
              <a:t>.</a:t>
            </a:r>
            <a:endParaRPr lang="en-US" altLang="en-US" sz="2000" dirty="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76275" y="3143885"/>
            <a:ext cx="10716260" cy="2710180"/>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848995" y="1330960"/>
            <a:ext cx="11123295" cy="4399915"/>
          </a:xfrm>
          <a:prstGeom prst="rect">
            <a:avLst/>
          </a:prstGeom>
          <a:noFill/>
        </p:spPr>
        <p:txBody>
          <a:bodyPr wrap="square" rtlCol="0">
            <a:spAutoFit/>
          </a:bodyPr>
          <a:lstStyle/>
          <a:p>
            <a:r>
              <a:rPr lang="vi-VN" altLang="en-US" sz="2800">
                <a:latin typeface="Calibri Light" panose="020F0302020204030204" charset="0"/>
                <a:cs typeface="Calibri Light" panose="020F0302020204030204" charset="0"/>
              </a:rPr>
              <a:t> </a:t>
            </a:r>
            <a:r>
              <a:rPr lang="en-US" altLang="en-US" sz="2800">
                <a:latin typeface="Calibri Light" panose="020F0302020204030204" charset="0"/>
                <a:cs typeface="Calibri Light" panose="020F0302020204030204" charset="0"/>
              </a:rPr>
              <a:t>HTML</a:t>
            </a:r>
            <a:r>
              <a:rPr lang="en-US" altLang="en-US" sz="2800">
                <a:latin typeface="Calibri Light" panose="020F0302020204030204" charset="0"/>
                <a:cs typeface="Calibri Light" panose="020F0302020204030204" charset="0"/>
              </a:rPr>
              <a:t> </a:t>
            </a:r>
            <a:r>
              <a:rPr lang="en-US" altLang="en-US" sz="2800">
                <a:latin typeface="Calibri Light" panose="020F0302020204030204" charset="0"/>
                <a:cs typeface="Calibri Light" panose="020F0302020204030204" charset="0"/>
              </a:rPr>
              <a:t>là viết tắt của cụm từ</a:t>
            </a:r>
            <a:r>
              <a:rPr lang="en-US" altLang="en-US" sz="2800">
                <a:latin typeface="Calibri Light" panose="020F0302020204030204" charset="0"/>
                <a:cs typeface="Calibri Light" panose="020F0302020204030204" charset="0"/>
              </a:rPr>
              <a:t> </a:t>
            </a:r>
            <a:r>
              <a:rPr lang="en-US" altLang="en-US" sz="2800">
                <a:latin typeface="Calibri Light" panose="020F0302020204030204" charset="0"/>
                <a:cs typeface="Calibri Light" panose="020F0302020204030204" charset="0"/>
              </a:rPr>
              <a:t>Hypertext Markup Language. HTML</a:t>
            </a:r>
            <a:r>
              <a:rPr lang="en-US" altLang="en-US" sz="2800">
                <a:latin typeface="Calibri Light" panose="020F0302020204030204" charset="0"/>
                <a:cs typeface="Calibri Light" panose="020F0302020204030204" charset="0"/>
              </a:rPr>
              <a:t> đư</a:t>
            </a:r>
            <a:r>
              <a:rPr lang="en-US" altLang="en-US" sz="2800">
                <a:latin typeface="Calibri Light" panose="020F0302020204030204" charset="0"/>
                <a:cs typeface="Calibri Light" panose="020F0302020204030204" charset="0"/>
              </a:rPr>
              <a:t>ợc sử dụng </a:t>
            </a:r>
            <a:r>
              <a:rPr lang="en-US" altLang="en-US" sz="2800">
                <a:latin typeface="Calibri Light" panose="020F0302020204030204" charset="0"/>
                <a:cs typeface="Calibri Light" panose="020F0302020204030204" charset="0"/>
              </a:rPr>
              <a:t>đ</a:t>
            </a:r>
            <a:r>
              <a:rPr lang="en-US" altLang="en-US" sz="2800">
                <a:latin typeface="Calibri Light" panose="020F0302020204030204" charset="0"/>
                <a:cs typeface="Calibri Light" panose="020F0302020204030204" charset="0"/>
              </a:rPr>
              <a:t>ể tạo và cấu trúc các thành phần trong trang web hoặc ứng dụng, phân chia các </a:t>
            </a:r>
            <a:r>
              <a:rPr lang="en-US" altLang="en-US" sz="2800">
                <a:latin typeface="Calibri Light" panose="020F0302020204030204" charset="0"/>
                <a:cs typeface="Calibri Light" panose="020F0302020204030204" charset="0"/>
              </a:rPr>
              <a:t>đ</a:t>
            </a:r>
            <a:r>
              <a:rPr lang="en-US" altLang="en-US" sz="2800">
                <a:latin typeface="Calibri Light" panose="020F0302020204030204" charset="0"/>
                <a:cs typeface="Calibri Light" panose="020F0302020204030204" charset="0"/>
              </a:rPr>
              <a:t>oạn v</a:t>
            </a:r>
            <a:r>
              <a:rPr lang="en-US" altLang="en-US" sz="2800">
                <a:latin typeface="Calibri Light" panose="020F0302020204030204" charset="0"/>
                <a:cs typeface="Calibri Light" panose="020F0302020204030204" charset="0"/>
              </a:rPr>
              <a:t>ă</a:t>
            </a:r>
            <a:r>
              <a:rPr lang="en-US" altLang="en-US" sz="2800">
                <a:latin typeface="Calibri Light" panose="020F0302020204030204" charset="0"/>
                <a:cs typeface="Calibri Light" panose="020F0302020204030204" charset="0"/>
              </a:rPr>
              <a:t>n, heading, titles, blockquotes… và</a:t>
            </a:r>
            <a:r>
              <a:rPr lang="en-US" altLang="en-US" sz="2800">
                <a:latin typeface="Calibri Light" panose="020F0302020204030204" charset="0"/>
                <a:cs typeface="Calibri Light" panose="020F0302020204030204" charset="0"/>
              </a:rPr>
              <a:t> </a:t>
            </a:r>
            <a:r>
              <a:rPr lang="en-US" altLang="en-US" sz="2800">
                <a:latin typeface="Calibri Light" panose="020F0302020204030204" charset="0"/>
                <a:cs typeface="Calibri Light" panose="020F0302020204030204" charset="0"/>
              </a:rPr>
              <a:t>HTML</a:t>
            </a:r>
            <a:r>
              <a:rPr lang="en-US" altLang="en-US" sz="2800">
                <a:latin typeface="Calibri Light" panose="020F0302020204030204" charset="0"/>
                <a:cs typeface="Calibri Light" panose="020F0302020204030204" charset="0"/>
              </a:rPr>
              <a:t> </a:t>
            </a:r>
            <a:r>
              <a:rPr lang="en-US" altLang="en-US" sz="2800">
                <a:latin typeface="Calibri Light" panose="020F0302020204030204" charset="0"/>
                <a:cs typeface="Calibri Light" panose="020F0302020204030204" charset="0"/>
              </a:rPr>
              <a:t>không phải là ngôn ngữ lập trình.</a:t>
            </a:r>
            <a:endParaRPr lang="en-US" altLang="en-US" sz="2800">
              <a:latin typeface="Calibri Light" panose="020F0302020204030204" charset="0"/>
              <a:cs typeface="Calibri Light" panose="020F0302020204030204" charset="0"/>
            </a:endParaRPr>
          </a:p>
          <a:p>
            <a:r>
              <a:rPr lang="en-US" altLang="en-US" sz="2800">
                <a:latin typeface="Calibri Light" panose="020F0302020204030204" charset="0"/>
                <a:cs typeface="Calibri Light" panose="020F0302020204030204" charset="0"/>
              </a:rPr>
              <a:t>Một trang HTML cơ bản bao gồm:</a:t>
            </a:r>
            <a:endParaRPr lang="en-US" altLang="en-US" sz="2800">
              <a:latin typeface="Calibri Light" panose="020F0302020204030204" charset="0"/>
              <a:cs typeface="Calibri Light" panose="020F0302020204030204" charset="0"/>
            </a:endParaRPr>
          </a:p>
          <a:p>
            <a:r>
              <a:rPr lang="en-US" altLang="en-US" sz="2800">
                <a:latin typeface="Calibri Light" panose="020F0302020204030204" charset="0"/>
                <a:cs typeface="Calibri Light" panose="020F0302020204030204" charset="0"/>
              </a:rPr>
              <a:t>-&lt;!DOCTYPE html&gt;: Khai báo loại tài liệu HTML.</a:t>
            </a:r>
            <a:endParaRPr lang="en-US" altLang="en-US" sz="2800">
              <a:latin typeface="Calibri Light" panose="020F0302020204030204" charset="0"/>
              <a:cs typeface="Calibri Light" panose="020F0302020204030204" charset="0"/>
            </a:endParaRPr>
          </a:p>
          <a:p>
            <a:r>
              <a:rPr lang="en-US" altLang="en-US" sz="2800">
                <a:latin typeface="Calibri Light" panose="020F0302020204030204" charset="0"/>
                <a:cs typeface="Calibri Light" panose="020F0302020204030204" charset="0"/>
              </a:rPr>
              <a:t>-&lt;html&gt;&lt;/html&gt;: Thẻ gốc của tài liệu HTML.</a:t>
            </a:r>
            <a:endParaRPr lang="en-US" altLang="en-US" sz="2800">
              <a:latin typeface="Calibri Light" panose="020F0302020204030204" charset="0"/>
              <a:cs typeface="Calibri Light" panose="020F0302020204030204" charset="0"/>
            </a:endParaRPr>
          </a:p>
          <a:p>
            <a:r>
              <a:rPr lang="en-US" altLang="en-US" sz="2800">
                <a:latin typeface="Calibri Light" panose="020F0302020204030204" charset="0"/>
                <a:cs typeface="Calibri Light" panose="020F0302020204030204" charset="0"/>
              </a:rPr>
              <a:t>-&lt;head&gt;&lt;/head&gt;: Chứa thông tin về trang web nh</a:t>
            </a:r>
            <a:r>
              <a:rPr lang="en-US" altLang="en-US" sz="2800">
                <a:latin typeface="Calibri Light" panose="020F0302020204030204" charset="0"/>
                <a:cs typeface="Calibri Light" panose="020F0302020204030204" charset="0"/>
              </a:rPr>
              <a:t>ư</a:t>
            </a:r>
            <a:r>
              <a:rPr lang="en-US" altLang="en-US" sz="2800">
                <a:latin typeface="Calibri Light" panose="020F0302020204030204" charset="0"/>
                <a:cs typeface="Calibri Light" panose="020F0302020204030204" charset="0"/>
              </a:rPr>
              <a:t> tiêu </a:t>
            </a:r>
            <a:r>
              <a:rPr lang="en-US" altLang="en-US" sz="2800">
                <a:latin typeface="Calibri Light" panose="020F0302020204030204" charset="0"/>
                <a:cs typeface="Calibri Light" panose="020F0302020204030204" charset="0"/>
              </a:rPr>
              <a:t>đ</a:t>
            </a:r>
            <a:r>
              <a:rPr lang="en-US" altLang="en-US" sz="2800">
                <a:latin typeface="Calibri Light" panose="020F0302020204030204" charset="0"/>
                <a:cs typeface="Calibri Light" panose="020F0302020204030204" charset="0"/>
              </a:rPr>
              <a:t>ề, mã hóa k</a:t>
            </a:r>
            <a:r>
              <a:rPr lang="en-US" altLang="en-US" sz="2800">
                <a:latin typeface="Calibri Light" panose="020F0302020204030204" charset="0"/>
                <a:cs typeface="Calibri Light" panose="020F0302020204030204" charset="0"/>
              </a:rPr>
              <a:t>ý</a:t>
            </a:r>
            <a:r>
              <a:rPr lang="en-US" altLang="en-US" sz="2800">
                <a:latin typeface="Calibri Light" panose="020F0302020204030204" charset="0"/>
                <a:cs typeface="Calibri Light" panose="020F0302020204030204" charset="0"/>
              </a:rPr>
              <a:t> tự, các liên kết </a:t>
            </a:r>
            <a:r>
              <a:rPr lang="en-US" altLang="en-US" sz="2800">
                <a:latin typeface="Calibri Light" panose="020F0302020204030204" charset="0"/>
                <a:cs typeface="Calibri Light" panose="020F0302020204030204" charset="0"/>
              </a:rPr>
              <a:t>đ</a:t>
            </a:r>
            <a:r>
              <a:rPr lang="en-US" altLang="en-US" sz="2800">
                <a:latin typeface="Calibri Light" panose="020F0302020204030204" charset="0"/>
                <a:cs typeface="Calibri Light" panose="020F0302020204030204" charset="0"/>
              </a:rPr>
              <a:t>ến các file CSS, JavaScript,...</a:t>
            </a:r>
            <a:endParaRPr lang="en-US" altLang="en-US" sz="2800">
              <a:latin typeface="Calibri Light" panose="020F0302020204030204" charset="0"/>
              <a:cs typeface="Calibri Light" panose="020F0302020204030204" charset="0"/>
            </a:endParaRPr>
          </a:p>
          <a:p>
            <a:r>
              <a:rPr lang="en-US" altLang="en-US" sz="2800">
                <a:latin typeface="Calibri Light" panose="020F0302020204030204" charset="0"/>
                <a:cs typeface="Calibri Light" panose="020F0302020204030204" charset="0"/>
              </a:rPr>
              <a:t>- &lt;body&gt;&lt;/body&gt;: Chứa nội dung chính của trang web.</a:t>
            </a:r>
            <a:endParaRPr lang="en-US" altLang="en-US" sz="2800">
              <a:latin typeface="Calibri Light" panose="020F0302020204030204" charset="0"/>
              <a:cs typeface="Calibri Light" panose="020F0302020204030204" charset="0"/>
            </a:endParaRPr>
          </a:p>
        </p:txBody>
      </p:sp>
      <p:sp>
        <p:nvSpPr>
          <p:cNvPr id="3" name="Text Box 2"/>
          <p:cNvSpPr txBox="1"/>
          <p:nvPr/>
        </p:nvSpPr>
        <p:spPr>
          <a:xfrm>
            <a:off x="4378960" y="527629"/>
            <a:ext cx="4064000" cy="521970"/>
          </a:xfrm>
          <a:prstGeom prst="rect">
            <a:avLst/>
          </a:prstGeom>
          <a:noFill/>
        </p:spPr>
        <p:txBody>
          <a:bodyPr wrap="square" rtlCol="0">
            <a:spAutoFit/>
            <a:scene3d>
              <a:camera prst="orthographicFront"/>
              <a:lightRig rig="threePt" dir="t"/>
            </a:scene3d>
          </a:bodyPr>
          <a:lstStyle/>
          <a:p>
            <a:pPr algn="ctr"/>
            <a:r>
              <a:rPr lang="vi-VN" altLang="en-US" sz="28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3. HTML</a:t>
            </a:r>
            <a:endParaRPr lang="vi-VN" altLang="en-US" sz="28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012190" y="1764665"/>
            <a:ext cx="10446385" cy="3684270"/>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219271" y="679643"/>
            <a:ext cx="4064000" cy="521970"/>
          </a:xfrm>
          <a:prstGeom prst="rect">
            <a:avLst/>
          </a:prstGeom>
          <a:noFill/>
        </p:spPr>
        <p:txBody>
          <a:bodyPr wrap="square" rtlCol="0">
            <a:spAutoFit/>
          </a:bodyPr>
          <a:lstStyle/>
          <a:p>
            <a:pPr algn="ctr"/>
            <a:r>
              <a:rPr lang="vi-VN" altLang="en-US" sz="28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rPr>
              <a:t>4. JAVASCRIPT</a:t>
            </a:r>
            <a:endParaRPr lang="vi-VN" altLang="en-US" sz="2800" b="1" dirty="0">
              <a:solidFill>
                <a:schemeClr val="tx1"/>
              </a:solidFill>
              <a:effectLst>
                <a:outerShdw blurRad="38100" dist="19050" dir="2700000" algn="tl" rotWithShape="0">
                  <a:schemeClr val="dk1">
                    <a:alpha val="40000"/>
                  </a:schemeClr>
                </a:outerShdw>
              </a:effectLst>
              <a:latin typeface="Calibri Light" panose="020F0302020204030204" charset="0"/>
              <a:cs typeface="Calibri Light" panose="020F0302020204030204" charset="0"/>
            </a:endParaRPr>
          </a:p>
        </p:txBody>
      </p:sp>
      <p:sp>
        <p:nvSpPr>
          <p:cNvPr id="3" name="Text Box 2"/>
          <p:cNvSpPr txBox="1"/>
          <p:nvPr/>
        </p:nvSpPr>
        <p:spPr>
          <a:xfrm>
            <a:off x="1234440" y="1831975"/>
            <a:ext cx="10034270" cy="3476625"/>
          </a:xfrm>
          <a:prstGeom prst="rect">
            <a:avLst/>
          </a:prstGeom>
          <a:noFill/>
        </p:spPr>
        <p:txBody>
          <a:bodyPr wrap="square" rtlCol="0">
            <a:spAutoFit/>
          </a:bodyPr>
          <a:lstStyle/>
          <a:p>
            <a:r>
              <a:rPr lang="en-US" altLang="en-US" sz="2000">
                <a:latin typeface="Calibri Light" panose="020F0302020204030204" charset="0"/>
                <a:cs typeface="Calibri Light" panose="020F0302020204030204" charset="0"/>
              </a:rPr>
              <a:t>JavaScript là một trong ba </a:t>
            </a:r>
            <a:r>
              <a:rPr lang="en-US" altLang="en-US" sz="2000">
                <a:latin typeface="Calibri Light" panose="020F0302020204030204" charset="0"/>
                <a:cs typeface="Calibri Light" panose="020F0302020204030204" charset="0"/>
              </a:rPr>
              <a:t>ngôn ngữ chính của lập trình web, và nó được dùng phổ biến trong suốt 20 nă</a:t>
            </a:r>
            <a:r>
              <a:rPr lang="en-US" altLang="en-US" sz="2000">
                <a:latin typeface="Calibri Light" panose="020F0302020204030204" charset="0"/>
                <a:cs typeface="Calibri Light" panose="020F0302020204030204" charset="0"/>
              </a:rPr>
              <a:t>m qua. Từ thuở sơ khai, nó còn có tên là Mocha </a:t>
            </a:r>
            <a:r>
              <a:rPr lang="en-US" altLang="en-US" sz="2000">
                <a:latin typeface="Calibri Light" panose="020F0302020204030204" charset="0"/>
                <a:cs typeface="Calibri Light" panose="020F0302020204030204" charset="0"/>
              </a:rPr>
              <a:t>(năm 1995), sau đ</a:t>
            </a:r>
            <a:r>
              <a:rPr lang="en-US" altLang="en-US" sz="2000">
                <a:latin typeface="Calibri Light" panose="020F0302020204030204" charset="0"/>
                <a:cs typeface="Calibri Light" panose="020F0302020204030204" charset="0"/>
              </a:rPr>
              <a:t>ó được đ</a:t>
            </a:r>
            <a:r>
              <a:rPr lang="en-US" altLang="en-US" sz="2000">
                <a:latin typeface="Calibri Light" panose="020F0302020204030204" charset="0"/>
                <a:cs typeface="Calibri Light" panose="020F0302020204030204" charset="0"/>
              </a:rPr>
              <a:t>ổi thành Mona, Livescript, và cuối cùng là JavaScript như hiện nay.</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Ư</a:t>
            </a:r>
            <a:r>
              <a:rPr lang="en-US" altLang="en-US" sz="2000">
                <a:latin typeface="Calibri Light" panose="020F0302020204030204" charset="0"/>
                <a:cs typeface="Calibri Light" panose="020F0302020204030204" charset="0"/>
              </a:rPr>
              <a:t>u điểm:</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   - Đ</a:t>
            </a:r>
            <a:r>
              <a:rPr lang="en-US" altLang="en-US" sz="2000">
                <a:latin typeface="Calibri Light" panose="020F0302020204030204" charset="0"/>
                <a:cs typeface="Calibri Light" panose="020F0302020204030204" charset="0"/>
              </a:rPr>
              <a:t>ối với lập trình viên: Đây là ngôn ngữ dễ học, dễ đ</a:t>
            </a:r>
            <a:r>
              <a:rPr lang="en-US" altLang="en-US" sz="2000">
                <a:latin typeface="Calibri Light" panose="020F0302020204030204" charset="0"/>
                <a:cs typeface="Calibri Light" panose="020F0302020204030204" charset="0"/>
              </a:rPr>
              <a:t>ể phát hiện và sửa lỗi hơn. Thông qua JavaScript thì lập trình viên cũng có thể kiểm tra dữ liệu đ</a:t>
            </a:r>
            <a:r>
              <a:rPr lang="en-US" altLang="en-US" sz="2000">
                <a:latin typeface="Calibri Light" panose="020F0302020204030204" charset="0"/>
                <a:cs typeface="Calibri Light" panose="020F0302020204030204" charset="0"/>
              </a:rPr>
              <a:t>ầu vào, nhằm giảm bớt công việc kiểm tra thủ công. JavaScript cũng khá linh hoạt, và nó có thể đư</a:t>
            </a:r>
            <a:r>
              <a:rPr lang="en-US" altLang="en-US" sz="2000">
                <a:latin typeface="Calibri Light" panose="020F0302020204030204" charset="0"/>
                <a:cs typeface="Calibri Light" panose="020F0302020204030204" charset="0"/>
              </a:rPr>
              <a:t>ợc sử dụng ở nhiều nền tảng, trình duyệt, và không cần những công cụ quá phức tạp bởi chúng có thể được biên dịch bởi HTML từ trình duyệt web.</a:t>
            </a:r>
            <a:endParaRPr lang="en-US" altLang="en-US" sz="2000">
              <a:latin typeface="Calibri Light" panose="020F0302020204030204" charset="0"/>
              <a:cs typeface="Calibri Light" panose="020F0302020204030204" charset="0"/>
            </a:endParaRPr>
          </a:p>
          <a:p>
            <a:r>
              <a:rPr lang="en-US" altLang="en-US" sz="2000">
                <a:latin typeface="Calibri Light" panose="020F0302020204030204" charset="0"/>
                <a:cs typeface="Calibri Light" panose="020F0302020204030204" charset="0"/>
              </a:rPr>
              <a:t>- Đối với khách truy cập: Ta có thể truy cập và tư</a:t>
            </a:r>
            <a:r>
              <a:rPr lang="en-US" altLang="en-US" sz="2000">
                <a:latin typeface="Calibri Light" panose="020F0302020204030204" charset="0"/>
                <a:cs typeface="Calibri Light" panose="020F0302020204030204" charset="0"/>
              </a:rPr>
              <a:t>ơng tác với website hiệu quả hơn. Nhờ đặc tính gọn nhẹ mà chúng sẽ cho phép thực hiện các tác vụ trên trang web nhanh hơn.</a:t>
            </a:r>
            <a:endParaRPr lang="en-US" altLang="en-US" sz="2000">
              <a:latin typeface="Calibri Light" panose="020F0302020204030204" charset="0"/>
              <a:cs typeface="Calibri Light" panose="020F0302020204030204"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8511</Words>
  <Application>WPS Presentation</Application>
  <PresentationFormat>Widescreen</PresentationFormat>
  <Paragraphs>180</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Arial</vt:lpstr>
      <vt:lpstr>SimSun</vt:lpstr>
      <vt:lpstr>Wingdings</vt:lpstr>
      <vt:lpstr>Calibri Light</vt:lpstr>
      <vt:lpstr>Wingdings</vt:lpstr>
      <vt:lpstr>Calibri</vt:lpstr>
      <vt:lpstr>Microsoft YaHei</vt:lpstr>
      <vt:lpstr>Arial Unicode MS</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VINH</dc:creator>
  <cp:lastModifiedBy>Vinh Pham quang</cp:lastModifiedBy>
  <cp:revision>9</cp:revision>
  <dcterms:created xsi:type="dcterms:W3CDTF">2025-01-08T11:45:00Z</dcterms:created>
  <dcterms:modified xsi:type="dcterms:W3CDTF">2025-01-08T15:33:52Z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E7C621AB27B140048B7325F1D236267A_13</vt:lpwstr>
  </property>
  <property fmtid="{D5CDD505-2E9C-101B-9397-08002B2CF9AE}" pid="3" name="KSOProductBuildVer">
    <vt:lpwstr>1033-12.2.0.19805</vt:lpwstr>
  </property>
</Properties>
</file>